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1pPr>
    <a:lvl2pPr marL="114300" marR="0" indent="3429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2pPr>
    <a:lvl3pPr marL="114300" marR="0" indent="6858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3pPr>
    <a:lvl4pPr marL="114300" marR="0" indent="10287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4pPr>
    <a:lvl5pPr marL="114300" marR="0" indent="13716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5pPr>
    <a:lvl6pPr marL="114300" marR="0" indent="17145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6pPr>
    <a:lvl7pPr marL="114300" marR="0" indent="20574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7pPr>
    <a:lvl8pPr marL="114300" marR="0" indent="24003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8pPr>
    <a:lvl9pPr marL="114300" marR="0" indent="27432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D51ADE6A-740E-44AE-83CC-AE7238B6C88D}"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p:restoredTop sz="94690"/>
  </p:normalViewPr>
  <p:slideViewPr>
    <p:cSldViewPr snapToGrid="0" snapToObjects="1">
      <p:cViewPr varScale="1">
        <p:scale>
          <a:sx n="106" d="100"/>
          <a:sy n="106"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1143000" y="685800"/>
            <a:ext cx="4572000" cy="3429000"/>
          </a:xfrm>
          <a:prstGeom prst="rect">
            <a:avLst/>
          </a:prstGeom>
        </p:spPr>
        <p:txBody>
          <a:bodyPr/>
          <a:lstStyle/>
          <a:p>
            <a:endParaRPr/>
          </a:p>
        </p:txBody>
      </p:sp>
      <p:sp>
        <p:nvSpPr>
          <p:cNvPr id="63" name="Shape 6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1710762"/>
      </p:ext>
    </p:extLst>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www.biozone.com.au"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 name="Shape 16"/>
          <p:cNvSpPr>
            <a:spLocks noGrp="1"/>
          </p:cNvSpPr>
          <p:nvPr>
            <p:ph type="title"/>
          </p:nvPr>
        </p:nvSpPr>
        <p:spPr>
          <a:xfrm>
            <a:off x="381000" y="368300"/>
            <a:ext cx="12192000" cy="1054100"/>
          </a:xfrm>
          <a:prstGeom prst="rect">
            <a:avLst/>
          </a:prstGeom>
        </p:spPr>
        <p:txBody>
          <a:bodyPr lIns="0" tIns="0" rIns="0" bIns="0"/>
          <a:lstStyle>
            <a:lvl1pPr defTabSz="457200">
              <a:tabLst>
                <a:tab pos="952500" algn="l"/>
              </a:tabLst>
              <a:defRPr>
                <a:solidFill>
                  <a:srgbClr val="000000"/>
                </a:solidFill>
              </a:defRPr>
            </a:lvl1pPr>
          </a:lstStyle>
          <a:p>
            <a:r>
              <a:t>Title Text</a:t>
            </a:r>
          </a:p>
        </p:txBody>
      </p:sp>
      <p:sp>
        <p:nvSpPr>
          <p:cNvPr id="17" name="Shape 17"/>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s">
    <p:spTree>
      <p:nvGrpSpPr>
        <p:cNvPr id="1" name=""/>
        <p:cNvGrpSpPr/>
        <p:nvPr/>
      </p:nvGrpSpPr>
      <p:grpSpPr>
        <a:xfrm>
          <a:off x="0" y="0"/>
          <a:ext cx="0" cy="0"/>
          <a:chOff x="0" y="0"/>
          <a:chExt cx="0" cy="0"/>
        </a:xfrm>
      </p:grpSpPr>
      <p:sp>
        <p:nvSpPr>
          <p:cNvPr id="25" name="Shape 2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33" name="Shape 33"/>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34"/>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OZONE BRANDING">
    <p:bg>
      <p:bgPr>
        <a:solidFill>
          <a:srgbClr val="FFFFFF"/>
        </a:solidFill>
        <a:effectLst/>
      </p:bgPr>
    </p:bg>
    <p:spTree>
      <p:nvGrpSpPr>
        <p:cNvPr id="1" name=""/>
        <p:cNvGrpSpPr/>
        <p:nvPr/>
      </p:nvGrpSpPr>
      <p:grpSpPr>
        <a:xfrm>
          <a:off x="0" y="0"/>
          <a:ext cx="0" cy="0"/>
          <a:chOff x="0" y="0"/>
          <a:chExt cx="0" cy="0"/>
        </a:xfrm>
      </p:grpSpPr>
      <p:sp>
        <p:nvSpPr>
          <p:cNvPr id="41" name="Shape 41"/>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42"/>
          <p:cNvSpPr/>
          <p:nvPr/>
        </p:nvSpPr>
        <p:spPr>
          <a:xfrm>
            <a:off x="-12700" y="8001000"/>
            <a:ext cx="13035992" cy="1772920"/>
          </a:xfrm>
          <a:custGeom>
            <a:avLst/>
            <a:gdLst/>
            <a:ahLst/>
            <a:cxnLst>
              <a:cxn ang="0">
                <a:pos x="wd2" y="hd2"/>
              </a:cxn>
              <a:cxn ang="5400000">
                <a:pos x="wd2" y="hd2"/>
              </a:cxn>
              <a:cxn ang="10800000">
                <a:pos x="wd2" y="hd2"/>
              </a:cxn>
              <a:cxn ang="16200000">
                <a:pos x="wd2" y="hd2"/>
              </a:cxn>
            </a:cxnLst>
            <a:rect l="0" t="0" r="r" b="b"/>
            <a:pathLst>
              <a:path w="21600" h="20382" extrusionOk="0">
                <a:moveTo>
                  <a:pt x="3" y="4435"/>
                </a:moveTo>
                <a:cubicBezTo>
                  <a:pt x="3" y="4435"/>
                  <a:pt x="61" y="4261"/>
                  <a:pt x="79" y="4247"/>
                </a:cubicBezTo>
                <a:cubicBezTo>
                  <a:pt x="6196" y="-358"/>
                  <a:pt x="14555" y="-1218"/>
                  <a:pt x="21509" y="1666"/>
                </a:cubicBezTo>
                <a:cubicBezTo>
                  <a:pt x="21539" y="1679"/>
                  <a:pt x="21600" y="1704"/>
                  <a:pt x="21600" y="1704"/>
                </a:cubicBezTo>
                <a:lnTo>
                  <a:pt x="21590" y="20382"/>
                </a:lnTo>
                <a:lnTo>
                  <a:pt x="0" y="20382"/>
                </a:lnTo>
                <a:lnTo>
                  <a:pt x="3" y="4435"/>
                </a:lnTo>
                <a:close/>
              </a:path>
            </a:pathLst>
          </a:custGeom>
          <a:solidFill>
            <a:srgbClr val="000000"/>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3" name="BIOZONE_logo_horizontal_on_Black.png"/>
          <p:cNvPicPr>
            <a:picLocks noChangeAspect="1"/>
          </p:cNvPicPr>
          <p:nvPr/>
        </p:nvPicPr>
        <p:blipFill>
          <a:blip r:embed="rId2">
            <a:extLst/>
          </a:blip>
          <a:stretch>
            <a:fillRect/>
          </a:stretch>
        </p:blipFill>
        <p:spPr>
          <a:xfrm>
            <a:off x="1231900" y="8610081"/>
            <a:ext cx="3632200" cy="815393"/>
          </a:xfrm>
          <a:prstGeom prst="rect">
            <a:avLst/>
          </a:prstGeom>
          <a:ln w="12700">
            <a:miter lim="400000"/>
          </a:ln>
        </p:spPr>
      </p:pic>
      <p:sp>
        <p:nvSpPr>
          <p:cNvPr id="44" name="Shape 44"/>
          <p:cNvSpPr/>
          <p:nvPr/>
        </p:nvSpPr>
        <p:spPr>
          <a:xfrm>
            <a:off x="5791200" y="8775700"/>
            <a:ext cx="2641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a:solidFill>
                  <a:srgbClr val="FFFFFF"/>
                </a:solidFill>
              </a:rPr>
              <a:t>Copyright © 2017</a:t>
            </a:r>
          </a:p>
          <a:p>
            <a:pPr>
              <a:lnSpc>
                <a:spcPct val="40000"/>
              </a:lnSpc>
              <a:spcBef>
                <a:spcPts val="1400"/>
              </a:spcBef>
              <a:tabLst>
                <a:tab pos="520700" algn="l"/>
              </a:tabLst>
              <a:defRPr sz="2200">
                <a:solidFill>
                  <a:srgbClr val="483F36"/>
                </a:solidFill>
              </a:defRPr>
            </a:pPr>
            <a:r>
              <a:rPr>
                <a:solidFill>
                  <a:srgbClr val="FFFFFF"/>
                </a:solidFill>
              </a:rPr>
              <a:t>All rights reserved</a:t>
            </a:r>
          </a:p>
        </p:txBody>
      </p:sp>
      <p:sp>
        <p:nvSpPr>
          <p:cNvPr id="45" name="Shape 45"/>
          <p:cNvSpPr/>
          <p:nvPr/>
        </p:nvSpPr>
        <p:spPr>
          <a:xfrm>
            <a:off x="8382000" y="8775700"/>
            <a:ext cx="4038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b="1">
                <a:solidFill>
                  <a:srgbClr val="FFFFFF"/>
                </a:solidFill>
              </a:rPr>
              <a:t>BIOZONE International Ltd</a:t>
            </a:r>
            <a:endParaRPr>
              <a:solidFill>
                <a:srgbClr val="FFFFFF"/>
              </a:solidFill>
            </a:endParaRPr>
          </a:p>
          <a:p>
            <a:pPr>
              <a:lnSpc>
                <a:spcPct val="40000"/>
              </a:lnSpc>
              <a:spcBef>
                <a:spcPts val="1400"/>
              </a:spcBef>
              <a:tabLst>
                <a:tab pos="520700" algn="l"/>
              </a:tabLst>
              <a:defRPr sz="2200">
                <a:solidFill>
                  <a:srgbClr val="483F36"/>
                </a:solidFill>
              </a:defRPr>
            </a:pPr>
            <a:r>
              <a:rPr u="sng">
                <a:solidFill>
                  <a:srgbClr val="FFFFFF"/>
                </a:solidFill>
                <a:hlinkClick r:id="rId3"/>
              </a:rPr>
              <a:t>http://www.biozone.com.au</a:t>
            </a:r>
          </a:p>
        </p:txBody>
      </p:sp>
      <p:sp>
        <p:nvSpPr>
          <p:cNvPr id="46" name="Shape 46"/>
          <p:cNvSpPr>
            <a:spLocks noGrp="1"/>
          </p:cNvSpPr>
          <p:nvPr>
            <p:ph type="title"/>
          </p:nvPr>
        </p:nvSpPr>
        <p:spPr>
          <a:xfrm>
            <a:off x="719999" y="359999"/>
            <a:ext cx="11912601" cy="1943101"/>
          </a:xfrm>
          <a:prstGeom prst="rect">
            <a:avLst/>
          </a:prstGeom>
        </p:spPr>
        <p:txBody>
          <a:bodyPr lIns="0" tIns="0" rIns="0" bIns="0"/>
          <a:lstStyle>
            <a:lvl1pPr defTabSz="457200">
              <a:tabLst>
                <a:tab pos="952500" algn="l"/>
              </a:tabLst>
            </a:lvl1pPr>
          </a:lstStyle>
          <a:p>
            <a:r>
              <a:t>Title Text</a:t>
            </a:r>
          </a:p>
        </p:txBody>
      </p:sp>
      <p:sp>
        <p:nvSpPr>
          <p:cNvPr id="47" name="Shape 47"/>
          <p:cNvSpPr>
            <a:spLocks noGrp="1"/>
          </p:cNvSpPr>
          <p:nvPr>
            <p:ph type="body" idx="1"/>
          </p:nvPr>
        </p:nvSpPr>
        <p:spPr>
          <a:xfrm>
            <a:off x="728300" y="1800000"/>
            <a:ext cx="10566401" cy="6273801"/>
          </a:xfrm>
          <a:prstGeom prst="rect">
            <a:avLst/>
          </a:prstGeom>
        </p:spPr>
        <p:txBody>
          <a:bodyPr numCol="1" spcCol="38100"/>
          <a:lstStyle>
            <a:lvl1pPr marL="381000" indent="-381000" defTabSz="457200">
              <a:lnSpc>
                <a:spcPts val="1900"/>
              </a:lnSpc>
              <a:spcBef>
                <a:spcPts val="2000"/>
              </a:spcBef>
              <a:buClr>
                <a:srgbClr val="FFFFFF"/>
              </a:buClr>
              <a:buSzPct val="200000"/>
              <a:tabLst>
                <a:tab pos="1016000" algn="l"/>
              </a:tabLst>
              <a:defRPr sz="1600" b="0">
                <a:solidFill>
                  <a:srgbClr val="FFFFFF"/>
                </a:solidFill>
              </a:defRPr>
            </a:lvl1pPr>
            <a:lvl2pPr marL="633599" indent="-252000" defTabSz="457200">
              <a:lnSpc>
                <a:spcPts val="1400"/>
              </a:lnSpc>
              <a:spcBef>
                <a:spcPts val="600"/>
              </a:spcBef>
              <a:tabLst>
                <a:tab pos="1485900" algn="l"/>
              </a:tabLst>
              <a:defRPr sz="1200">
                <a:solidFill>
                  <a:srgbClr val="FFFFFF"/>
                </a:solidFill>
              </a:defRPr>
            </a:lvl2pPr>
            <a:lvl3pPr marL="900000" indent="-252000" defTabSz="457200">
              <a:lnSpc>
                <a:spcPts val="1400"/>
              </a:lnSpc>
              <a:spcBef>
                <a:spcPts val="600"/>
              </a:spcBef>
              <a:tabLst>
                <a:tab pos="1638300" algn="l"/>
              </a:tabLst>
              <a:defRPr sz="1200">
                <a:solidFill>
                  <a:srgbClr val="FFFFFF"/>
                </a:solidFill>
              </a:defRPr>
            </a:lvl3pPr>
            <a:lvl4pPr marL="1152000" indent="-252000" defTabSz="457200">
              <a:lnSpc>
                <a:spcPts val="1400"/>
              </a:lnSpc>
              <a:spcBef>
                <a:spcPts val="600"/>
              </a:spcBef>
              <a:buFont typeface="Gill Sans"/>
              <a:tabLst>
                <a:tab pos="2235200" algn="l"/>
              </a:tabLst>
              <a:defRPr sz="1200">
                <a:solidFill>
                  <a:srgbClr val="FFFFFF"/>
                </a:solidFill>
              </a:defRPr>
            </a:lvl4pPr>
            <a:lvl5pPr marL="1403999" indent="-252000" defTabSz="457200">
              <a:lnSpc>
                <a:spcPts val="1400"/>
              </a:lnSpc>
              <a:spcBef>
                <a:spcPts val="600"/>
              </a:spcBef>
              <a:buFont typeface="Gill Sans"/>
              <a:tabLst>
                <a:tab pos="2616200" algn="l"/>
              </a:tabLst>
              <a:defRPr sz="1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55" name="Shape 55"/>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 name="Shape 56"/>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e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0" y="0"/>
            <a:ext cx="13017500" cy="15113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3" name="Shape 3"/>
          <p:cNvSpPr/>
          <p:nvPr/>
        </p:nvSpPr>
        <p:spPr>
          <a:xfrm>
            <a:off x="1041400" y="317500"/>
            <a:ext cx="10680700" cy="1244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a:lnSpc>
                <a:spcPct val="90000"/>
              </a:lnSpc>
              <a:tabLst>
                <a:tab pos="952500" algn="l"/>
              </a:tabLst>
              <a:defRPr sz="6400" b="1">
                <a:solidFill>
                  <a:srgbClr val="FFFFFF"/>
                </a:solidFill>
              </a:defRPr>
            </a:lvl1pPr>
          </a:lstStyle>
          <a:p>
            <a:r>
              <a:t>Contents</a:t>
            </a:r>
          </a:p>
        </p:txBody>
      </p:sp>
      <p:sp>
        <p:nvSpPr>
          <p:cNvPr id="4" name="Shape 4"/>
          <p:cNvSpPr/>
          <p:nvPr/>
        </p:nvSpPr>
        <p:spPr>
          <a:xfrm>
            <a:off x="0" y="8978900"/>
            <a:ext cx="13004800" cy="7747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5" name="Shape 5"/>
          <p:cNvSpPr/>
          <p:nvPr/>
        </p:nvSpPr>
        <p:spPr>
          <a:xfrm>
            <a:off x="1041400" y="9169400"/>
            <a:ext cx="54102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b="1">
                <a:solidFill>
                  <a:srgbClr val="FFFFFF"/>
                </a:solidFill>
              </a:defRPr>
            </a:lvl1pPr>
          </a:lstStyle>
          <a:p>
            <a:r>
              <a:t>Click on the hyperlink title you wish to view</a:t>
            </a:r>
          </a:p>
        </p:txBody>
      </p:sp>
      <p:pic>
        <p:nvPicPr>
          <p:cNvPr id="6" name="Cursor.png"/>
          <p:cNvPicPr>
            <a:picLocks noChangeAspect="1"/>
          </p:cNvPicPr>
          <p:nvPr/>
        </p:nvPicPr>
        <p:blipFill>
          <a:blip r:embed="rId8">
            <a:extLst/>
          </a:blip>
          <a:stretch>
            <a:fillRect/>
          </a:stretch>
        </p:blipFill>
        <p:spPr>
          <a:xfrm>
            <a:off x="7404100" y="9218014"/>
            <a:ext cx="241300" cy="342901"/>
          </a:xfrm>
          <a:prstGeom prst="rect">
            <a:avLst/>
          </a:prstGeom>
          <a:ln w="12700">
            <a:miter lim="400000"/>
          </a:ln>
        </p:spPr>
      </p:pic>
      <p:sp>
        <p:nvSpPr>
          <p:cNvPr id="7" name="Shape 7"/>
          <p:cNvSpPr>
            <a:spLocks noGrp="1"/>
          </p:cNvSpPr>
          <p:nvPr>
            <p:ph type="body" idx="1"/>
          </p:nvPr>
        </p:nvSpPr>
        <p:spPr>
          <a:xfrm>
            <a:off x="1752600" y="2019300"/>
            <a:ext cx="106807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534034"/>
          <a:lstStyle>
            <a:lvl2pPr marL="720000" indent="-360000">
              <a:spcBef>
                <a:spcPts val="500"/>
              </a:spcBef>
              <a:buClrTx/>
              <a:buFontTx/>
              <a:buChar char="•"/>
              <a:defRPr sz="2200" b="0"/>
            </a:lvl2pPr>
            <a:lvl3pPr marL="1079999" indent="-360000">
              <a:spcBef>
                <a:spcPts val="500"/>
              </a:spcBef>
              <a:buClrTx/>
              <a:buSzPct val="100000"/>
              <a:buFontTx/>
              <a:buChar char="•"/>
              <a:defRPr sz="2200" b="0"/>
            </a:lvl3pPr>
            <a:lvl4pPr marL="1440000" indent="-360000">
              <a:spcBef>
                <a:spcPts val="500"/>
              </a:spcBef>
              <a:buClrTx/>
              <a:buSzPct val="100000"/>
              <a:buFontTx/>
              <a:buChar char="•"/>
              <a:defRPr sz="2200" b="0"/>
            </a:lvl4pPr>
            <a:lvl5pPr marL="1799999" indent="-360000">
              <a:spcBef>
                <a:spcPts val="500"/>
              </a:spcBef>
              <a:buClrTx/>
              <a:buSzPct val="100000"/>
              <a:buFontTx/>
              <a:buChar char="•"/>
              <a:defRPr sz="2200" b="0"/>
            </a:lvl5pPr>
          </a:lstStyle>
          <a:p>
            <a:r>
              <a:t>Body Level One</a:t>
            </a:r>
          </a:p>
          <a:p>
            <a:pPr lvl="1"/>
            <a:r>
              <a:t>Body Level Two</a:t>
            </a:r>
          </a:p>
          <a:p>
            <a:pPr lvl="2"/>
            <a:r>
              <a:t>Body Level Three</a:t>
            </a:r>
          </a:p>
          <a:p>
            <a:pPr lvl="3"/>
            <a:r>
              <a:t>Body Level Four</a:t>
            </a:r>
          </a:p>
          <a:p>
            <a:pPr lvl="4"/>
            <a:r>
              <a:t>Body Level Five</a:t>
            </a:r>
          </a:p>
        </p:txBody>
      </p:sp>
      <p:sp>
        <p:nvSpPr>
          <p:cNvPr id="8" name="Shape 8"/>
          <p:cNvSpPr>
            <a:spLocks noGrp="1"/>
          </p:cNvSpPr>
          <p:nvPr>
            <p:ph type="title"/>
          </p:nvPr>
        </p:nvSpPr>
        <p:spPr>
          <a:xfrm>
            <a:off x="889000" y="1790700"/>
            <a:ext cx="10464800"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9" name="Shape 9"/>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marL="0" algn="ctr" defTabSz="584200">
              <a:tabLst/>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1pPr>
      <a:lvl2pPr marL="0" marR="0" indent="228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2pPr>
      <a:lvl3pPr marL="0" marR="0" indent="457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3pPr>
      <a:lvl4pPr marL="0" marR="0" indent="685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4pPr>
      <a:lvl5pPr marL="0" marR="0" indent="9144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5pPr>
      <a:lvl6pPr marL="0" marR="0" indent="11430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6pPr>
      <a:lvl7pPr marL="0" marR="0" indent="1371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7pPr>
      <a:lvl8pPr marL="0" marR="0" indent="1600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8pPr>
      <a:lvl9pPr marL="0" marR="0" indent="1828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9pPr>
    </p:titleStyle>
    <p:bodyStyle>
      <a:lvl1pPr marL="360000" marR="0" indent="-360000"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1pPr>
      <a:lvl2pPr marL="75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2pPr>
      <a:lvl3pPr marL="11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3pPr>
      <a:lvl4pPr marL="14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4pPr>
      <a:lvl5pPr marL="183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5pPr>
      <a:lvl6pPr marL="219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6pPr>
      <a:lvl7pPr marL="2552726"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7pPr>
      <a:lvl8pPr marL="29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8pPr>
      <a:lvl9pPr marL="32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t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 Target="slide14.xml"/><Relationship Id="rId4" Type="http://schemas.openxmlformats.org/officeDocument/2006/relationships/slide" Target="slide16.xml"/><Relationship Id="rId5" Type="http://schemas.openxmlformats.org/officeDocument/2006/relationships/slide" Target="slide21.xml"/><Relationship Id="rId6" Type="http://schemas.openxmlformats.org/officeDocument/2006/relationships/slide" Target="slide24.xml"/><Relationship Id="rId7" Type="http://schemas.openxmlformats.org/officeDocument/2006/relationships/slide" Target="slide28.xml"/><Relationship Id="rId1" Type="http://schemas.openxmlformats.org/officeDocument/2006/relationships/slideLayout" Target="../slideLayouts/slideLayout2.xml"/><Relationship Id="rId2" Type="http://schemas.openxmlformats.org/officeDocument/2006/relationships/slide" Target="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jpeg"/></Relationships>
</file>

<file path=ppt/slides/_rels/slide23.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image" Target="../media/image63.jpeg"/></Relationships>
</file>

<file path=ppt/slides/_rels/slide25.xml.rels><?xml version="1.0" encoding="UTF-8" standalone="yes"?>
<Relationships xmlns="http://schemas.openxmlformats.org/package/2006/relationships"><Relationship Id="rId11" Type="http://schemas.openxmlformats.org/officeDocument/2006/relationships/image" Target="../media/image75.png"/><Relationship Id="rId12" Type="http://schemas.openxmlformats.org/officeDocument/2006/relationships/image" Target="../media/image76.png"/><Relationship Id="rId13" Type="http://schemas.openxmlformats.org/officeDocument/2006/relationships/image" Target="../media/image77.png"/><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1.xml"/><Relationship Id="rId2"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1" Type="http://schemas.openxmlformats.org/officeDocument/2006/relationships/slideLayout" Target="../slideLayouts/slideLayout1.xml"/><Relationship Id="rId2"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zone.com.au/faqconditionsofus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gnu.org/copyleft/fdl.html" TargetMode="External"/><Relationship Id="rId3" Type="http://schemas.openxmlformats.org/officeDocument/2006/relationships/hyperlink" Target="http://creativecommons.org/licenses/by-sa/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DNA Replication Enzymes 1a.pdf"/>
          <p:cNvPicPr>
            <a:picLocks noChangeAspect="1"/>
          </p:cNvPicPr>
          <p:nvPr/>
        </p:nvPicPr>
        <p:blipFill>
          <a:blip r:embed="rId2">
            <a:extLst/>
          </a:blip>
          <a:stretch>
            <a:fillRect/>
          </a:stretch>
        </p:blipFill>
        <p:spPr>
          <a:xfrm>
            <a:off x="4038260" y="1714500"/>
            <a:ext cx="8534401" cy="6798013"/>
          </a:xfrm>
          <a:prstGeom prst="rect">
            <a:avLst/>
          </a:prstGeom>
          <a:ln w="25400">
            <a:miter lim="400000"/>
          </a:ln>
          <a:effectLst>
            <a:outerShdw blurRad="25400" dist="12700" dir="5400000" rotWithShape="0">
              <a:srgbClr val="000000">
                <a:alpha val="50000"/>
              </a:srgbClr>
            </a:outerShdw>
          </a:effectLst>
        </p:spPr>
      </p:pic>
      <p:sp>
        <p:nvSpPr>
          <p:cNvPr id="236" name="Shape 236"/>
          <p:cNvSpPr>
            <a:spLocks noGrp="1"/>
          </p:cNvSpPr>
          <p:nvPr>
            <p:ph type="title"/>
          </p:nvPr>
        </p:nvSpPr>
        <p:spPr>
          <a:prstGeom prst="rect">
            <a:avLst/>
          </a:prstGeom>
        </p:spPr>
        <p:txBody>
          <a:bodyPr/>
          <a:lstStyle>
            <a:lvl1pPr>
              <a:tabLst>
                <a:tab pos="952500" algn="l"/>
              </a:tabLst>
            </a:lvl1pPr>
          </a:lstStyle>
          <a:p>
            <a:r>
              <a:t>The Leading Strand</a:t>
            </a:r>
          </a:p>
        </p:txBody>
      </p:sp>
      <p:sp>
        <p:nvSpPr>
          <p:cNvPr id="237" name="Shape 237"/>
          <p:cNvSpPr>
            <a:spLocks noGrp="1"/>
          </p:cNvSpPr>
          <p:nvPr>
            <p:ph type="body" sz="quarter" idx="1"/>
          </p:nvPr>
        </p:nvSpPr>
        <p:spPr>
          <a:xfrm>
            <a:off x="368300" y="1790700"/>
            <a:ext cx="5956300" cy="1951435"/>
          </a:xfrm>
          <a:prstGeom prst="rect">
            <a:avLst/>
          </a:prstGeom>
        </p:spPr>
        <p:txBody>
          <a:bodyPr/>
          <a:lstStyle/>
          <a:p>
            <a:pPr marL="345600" indent="-345600">
              <a:tabLst>
                <a:tab pos="1016000" algn="l"/>
              </a:tabLst>
            </a:pPr>
            <a:r>
              <a:t>Enzymes can build new DNA strands only in the </a:t>
            </a:r>
            <a:r>
              <a:rPr b="1">
                <a:solidFill>
                  <a:srgbClr val="006994"/>
                </a:solidFill>
              </a:rPr>
              <a:t>5’ to 3’</a:t>
            </a:r>
            <a:r>
              <a:t> direction.</a:t>
            </a:r>
          </a:p>
          <a:p>
            <a:pPr marL="345600" indent="-345600">
              <a:tabLst>
                <a:tab pos="1016000" algn="l"/>
              </a:tabLst>
            </a:pPr>
            <a:r>
              <a:t>One strand, the</a:t>
            </a:r>
            <a:r>
              <a:rPr b="1">
                <a:solidFill>
                  <a:srgbClr val="006994"/>
                </a:solidFill>
              </a:rPr>
              <a:t> leading strand</a:t>
            </a:r>
            <a:r>
              <a:t>, is synthesised as a continuous strand.</a:t>
            </a:r>
          </a:p>
        </p:txBody>
      </p:sp>
      <p:grpSp>
        <p:nvGrpSpPr>
          <p:cNvPr id="243" name="Group 243"/>
          <p:cNvGrpSpPr/>
          <p:nvPr/>
        </p:nvGrpSpPr>
        <p:grpSpPr>
          <a:xfrm>
            <a:off x="3911600" y="1435100"/>
            <a:ext cx="8933781" cy="7358522"/>
            <a:chOff x="0" y="0"/>
            <a:chExt cx="8933780" cy="7358521"/>
          </a:xfrm>
        </p:grpSpPr>
        <p:sp>
          <p:nvSpPr>
            <p:cNvPr id="238" name="Shape 238"/>
            <p:cNvSpPr/>
            <p:nvPr/>
          </p:nvSpPr>
          <p:spPr>
            <a:xfrm>
              <a:off x="431800" y="70993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5'</a:t>
              </a:r>
            </a:p>
          </p:txBody>
        </p:sp>
        <p:sp>
          <p:nvSpPr>
            <p:cNvPr id="239" name="Shape 239"/>
            <p:cNvSpPr/>
            <p:nvPr/>
          </p:nvSpPr>
          <p:spPr>
            <a:xfrm>
              <a:off x="0" y="67310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3'</a:t>
              </a:r>
            </a:p>
          </p:txBody>
        </p:sp>
        <p:sp>
          <p:nvSpPr>
            <p:cNvPr id="240" name="Shape 240"/>
            <p:cNvSpPr/>
            <p:nvPr/>
          </p:nvSpPr>
          <p:spPr>
            <a:xfrm>
              <a:off x="8636000" y="69723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5'</a:t>
              </a:r>
            </a:p>
          </p:txBody>
        </p:sp>
        <p:sp>
          <p:nvSpPr>
            <p:cNvPr id="241" name="Shape 241"/>
            <p:cNvSpPr/>
            <p:nvPr/>
          </p:nvSpPr>
          <p:spPr>
            <a:xfrm>
              <a:off x="4025442" y="0"/>
              <a:ext cx="2286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5'</a:t>
              </a:r>
            </a:p>
          </p:txBody>
        </p:sp>
        <p:sp>
          <p:nvSpPr>
            <p:cNvPr id="242" name="Shape 242"/>
            <p:cNvSpPr/>
            <p:nvPr/>
          </p:nvSpPr>
          <p:spPr>
            <a:xfrm>
              <a:off x="4419600" y="127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3'</a:t>
              </a:r>
            </a:p>
          </p:txBody>
        </p:sp>
      </p:grpSp>
      <p:grpSp>
        <p:nvGrpSpPr>
          <p:cNvPr id="250" name="Group 250"/>
          <p:cNvGrpSpPr/>
          <p:nvPr/>
        </p:nvGrpSpPr>
        <p:grpSpPr>
          <a:xfrm>
            <a:off x="4931833" y="2036233"/>
            <a:ext cx="2658535" cy="7049091"/>
            <a:chOff x="0" y="0"/>
            <a:chExt cx="2658533" cy="7049090"/>
          </a:xfrm>
        </p:grpSpPr>
        <p:grpSp>
          <p:nvGrpSpPr>
            <p:cNvPr id="246" name="Group 246"/>
            <p:cNvGrpSpPr/>
            <p:nvPr/>
          </p:nvGrpSpPr>
          <p:grpSpPr>
            <a:xfrm>
              <a:off x="0" y="5190066"/>
              <a:ext cx="1810787" cy="1859025"/>
              <a:chOff x="0" y="0"/>
              <a:chExt cx="1810786" cy="1859023"/>
            </a:xfrm>
          </p:grpSpPr>
          <p:sp>
            <p:nvSpPr>
              <p:cNvPr id="244" name="Shape 244"/>
              <p:cNvSpPr/>
              <p:nvPr/>
            </p:nvSpPr>
            <p:spPr>
              <a:xfrm rot="18900000">
                <a:off x="-243688" y="824735"/>
                <a:ext cx="229959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i="1"/>
                </a:lvl1pPr>
              </a:lstStyle>
              <a:p>
                <a:r>
                  <a:t>Direction of synthesis</a:t>
                </a:r>
              </a:p>
            </p:txBody>
          </p:sp>
          <p:sp>
            <p:nvSpPr>
              <p:cNvPr id="245" name="Shape 245"/>
              <p:cNvSpPr/>
              <p:nvPr/>
            </p:nvSpPr>
            <p:spPr>
              <a:xfrm flipH="1">
                <a:off x="0" y="0"/>
                <a:ext cx="1456267" cy="1473200"/>
              </a:xfrm>
              <a:prstGeom prst="line">
                <a:avLst/>
              </a:prstGeom>
              <a:noFill/>
              <a:ln w="762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49" name="Group 249"/>
            <p:cNvGrpSpPr/>
            <p:nvPr/>
          </p:nvGrpSpPr>
          <p:grpSpPr>
            <a:xfrm>
              <a:off x="1926166" y="0"/>
              <a:ext cx="732368" cy="2408767"/>
              <a:chOff x="0" y="0"/>
              <a:chExt cx="732367" cy="2408766"/>
            </a:xfrm>
          </p:grpSpPr>
          <p:sp>
            <p:nvSpPr>
              <p:cNvPr id="247" name="Shape 247"/>
              <p:cNvSpPr/>
              <p:nvPr/>
            </p:nvSpPr>
            <p:spPr>
              <a:xfrm rot="16200000">
                <a:off x="-658125" y="1085684"/>
                <a:ext cx="1842171"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100"/>
                  </a:lnSpc>
                  <a:tabLst>
                    <a:tab pos="520700" algn="l"/>
                  </a:tabLst>
                </a:pPr>
                <a:r>
                  <a:rPr i="1"/>
                  <a:t>Overall direction</a:t>
                </a:r>
              </a:p>
              <a:p>
                <a:pPr algn="ctr">
                  <a:lnSpc>
                    <a:spcPts val="2100"/>
                  </a:lnSpc>
                  <a:tabLst>
                    <a:tab pos="520700" algn="l"/>
                  </a:tabLst>
                </a:pPr>
                <a:r>
                  <a:rPr i="1"/>
                  <a:t> of replication</a:t>
                </a:r>
              </a:p>
            </p:txBody>
          </p:sp>
          <p:sp>
            <p:nvSpPr>
              <p:cNvPr id="248" name="Shape 248"/>
              <p:cNvSpPr/>
              <p:nvPr/>
            </p:nvSpPr>
            <p:spPr>
              <a:xfrm>
                <a:off x="719667" y="0"/>
                <a:ext cx="12701" cy="2408767"/>
              </a:xfrm>
              <a:prstGeom prst="line">
                <a:avLst/>
              </a:prstGeom>
              <a:noFill/>
              <a:ln w="762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253" name="Group 253"/>
          <p:cNvGrpSpPr/>
          <p:nvPr/>
        </p:nvGrpSpPr>
        <p:grpSpPr>
          <a:xfrm>
            <a:off x="1524000" y="6540500"/>
            <a:ext cx="4127500" cy="792622"/>
            <a:chOff x="0" y="0"/>
            <a:chExt cx="4127500" cy="792621"/>
          </a:xfrm>
        </p:grpSpPr>
        <p:sp>
          <p:nvSpPr>
            <p:cNvPr id="251" name="Shape 251"/>
            <p:cNvSpPr/>
            <p:nvPr/>
          </p:nvSpPr>
          <p:spPr>
            <a:xfrm>
              <a:off x="0" y="0"/>
              <a:ext cx="28702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The parent strand provides a 'template' for synthesis of the new strand </a:t>
              </a:r>
            </a:p>
          </p:txBody>
        </p:sp>
        <p:sp>
          <p:nvSpPr>
            <p:cNvPr id="252" name="Shape 252"/>
            <p:cNvSpPr/>
            <p:nvPr/>
          </p:nvSpPr>
          <p:spPr>
            <a:xfrm flipH="1" flipV="1">
              <a:off x="3006026" y="270933"/>
              <a:ext cx="1121474" cy="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56" name="Group 256"/>
          <p:cNvGrpSpPr/>
          <p:nvPr/>
        </p:nvGrpSpPr>
        <p:grpSpPr>
          <a:xfrm>
            <a:off x="3479800" y="5143500"/>
            <a:ext cx="3289300" cy="259222"/>
            <a:chOff x="0" y="0"/>
            <a:chExt cx="3289300" cy="259221"/>
          </a:xfrm>
        </p:grpSpPr>
        <p:sp>
          <p:nvSpPr>
            <p:cNvPr id="254" name="Shape 254"/>
            <p:cNvSpPr/>
            <p:nvPr/>
          </p:nvSpPr>
          <p:spPr>
            <a:xfrm>
              <a:off x="0" y="0"/>
              <a:ext cx="209622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DNA polymerase III</a:t>
              </a:r>
            </a:p>
          </p:txBody>
        </p:sp>
        <p:sp>
          <p:nvSpPr>
            <p:cNvPr id="255" name="Shape 255"/>
            <p:cNvSpPr/>
            <p:nvPr/>
          </p:nvSpPr>
          <p:spPr>
            <a:xfrm flipH="1" flipV="1">
              <a:off x="2167826" y="169333"/>
              <a:ext cx="1121474" cy="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59" name="Group 259"/>
          <p:cNvGrpSpPr/>
          <p:nvPr/>
        </p:nvGrpSpPr>
        <p:grpSpPr>
          <a:xfrm>
            <a:off x="8365529" y="3797300"/>
            <a:ext cx="2505436" cy="380951"/>
            <a:chOff x="85129" y="0"/>
            <a:chExt cx="2505434" cy="380950"/>
          </a:xfrm>
        </p:grpSpPr>
        <p:sp>
          <p:nvSpPr>
            <p:cNvPr id="257" name="Shape 257"/>
            <p:cNvSpPr/>
            <p:nvPr/>
          </p:nvSpPr>
          <p:spPr>
            <a:xfrm>
              <a:off x="850664" y="0"/>
              <a:ext cx="17399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Replication fork</a:t>
              </a:r>
            </a:p>
          </p:txBody>
        </p:sp>
        <p:sp>
          <p:nvSpPr>
            <p:cNvPr id="258" name="Shape 258"/>
            <p:cNvSpPr/>
            <p:nvPr/>
          </p:nvSpPr>
          <p:spPr>
            <a:xfrm flipV="1">
              <a:off x="85129" y="127000"/>
              <a:ext cx="816572" cy="25395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62" name="Group 262"/>
          <p:cNvGrpSpPr/>
          <p:nvPr/>
        </p:nvGrpSpPr>
        <p:grpSpPr>
          <a:xfrm>
            <a:off x="7810500" y="5676900"/>
            <a:ext cx="2209800" cy="1770522"/>
            <a:chOff x="0" y="0"/>
            <a:chExt cx="2209800" cy="1770521"/>
          </a:xfrm>
        </p:grpSpPr>
        <p:sp>
          <p:nvSpPr>
            <p:cNvPr id="260" name="Shape 260"/>
            <p:cNvSpPr/>
            <p:nvPr/>
          </p:nvSpPr>
          <p:spPr>
            <a:xfrm>
              <a:off x="622300" y="0"/>
              <a:ext cx="381000" cy="95250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1" name="Shape 261"/>
            <p:cNvSpPr/>
            <p:nvPr/>
          </p:nvSpPr>
          <p:spPr>
            <a:xfrm>
              <a:off x="0" y="977900"/>
              <a:ext cx="22098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rPr b="1"/>
                <a:t>Helicase </a:t>
              </a:r>
              <a:r>
                <a:t>splits and unwinds the double-stranded DNA </a:t>
              </a:r>
            </a:p>
          </p:txBody>
        </p:sp>
      </p:grpSp>
      <p:grpSp>
        <p:nvGrpSpPr>
          <p:cNvPr id="265" name="Group 265"/>
          <p:cNvGrpSpPr/>
          <p:nvPr/>
        </p:nvGrpSpPr>
        <p:grpSpPr>
          <a:xfrm>
            <a:off x="6464300" y="6565900"/>
            <a:ext cx="4279900" cy="2176922"/>
            <a:chOff x="0" y="0"/>
            <a:chExt cx="4279900" cy="2176921"/>
          </a:xfrm>
        </p:grpSpPr>
        <p:sp>
          <p:nvSpPr>
            <p:cNvPr id="263" name="Shape 263"/>
            <p:cNvSpPr/>
            <p:nvPr/>
          </p:nvSpPr>
          <p:spPr>
            <a:xfrm>
              <a:off x="0" y="0"/>
              <a:ext cx="1189568" cy="125730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4" name="Shape 264"/>
            <p:cNvSpPr/>
            <p:nvPr/>
          </p:nvSpPr>
          <p:spPr>
            <a:xfrm>
              <a:off x="596900" y="1384300"/>
              <a:ext cx="36830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The </a:t>
              </a:r>
              <a:r>
                <a:rPr b="1"/>
                <a:t>leading strand</a:t>
              </a:r>
              <a:r>
                <a:t> is synthesised continuously in the 5' to 3' direction by DNA polymerase III.</a:t>
              </a:r>
            </a:p>
          </p:txBody>
        </p:sp>
      </p:grpSp>
      <p:grpSp>
        <p:nvGrpSpPr>
          <p:cNvPr id="268" name="Group 268"/>
          <p:cNvGrpSpPr/>
          <p:nvPr/>
        </p:nvGrpSpPr>
        <p:grpSpPr>
          <a:xfrm>
            <a:off x="8674100" y="2705100"/>
            <a:ext cx="2590565" cy="792622"/>
            <a:chOff x="0" y="0"/>
            <a:chExt cx="2590564" cy="792621"/>
          </a:xfrm>
        </p:grpSpPr>
        <p:sp>
          <p:nvSpPr>
            <p:cNvPr id="266" name="Shape 266"/>
            <p:cNvSpPr/>
            <p:nvPr/>
          </p:nvSpPr>
          <p:spPr>
            <a:xfrm>
              <a:off x="850664" y="0"/>
              <a:ext cx="17399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Gyrase relives tension on the DNA strand.</a:t>
              </a:r>
            </a:p>
          </p:txBody>
        </p:sp>
        <p:sp>
          <p:nvSpPr>
            <p:cNvPr id="267" name="Shape 267"/>
            <p:cNvSpPr/>
            <p:nvPr/>
          </p:nvSpPr>
          <p:spPr>
            <a:xfrm flipV="1">
              <a:off x="0" y="127000"/>
              <a:ext cx="901700" cy="59690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71" name="Group 271"/>
          <p:cNvGrpSpPr/>
          <p:nvPr/>
        </p:nvGrpSpPr>
        <p:grpSpPr>
          <a:xfrm>
            <a:off x="1727200" y="4076700"/>
            <a:ext cx="5808446" cy="792622"/>
            <a:chOff x="0" y="0"/>
            <a:chExt cx="5808445" cy="792621"/>
          </a:xfrm>
        </p:grpSpPr>
        <p:sp>
          <p:nvSpPr>
            <p:cNvPr id="269" name="Shape 269"/>
            <p:cNvSpPr/>
            <p:nvPr/>
          </p:nvSpPr>
          <p:spPr>
            <a:xfrm flipH="1">
              <a:off x="3972083" y="381000"/>
              <a:ext cx="1836363" cy="3952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0" name="Shape 270"/>
            <p:cNvSpPr/>
            <p:nvPr/>
          </p:nvSpPr>
          <p:spPr>
            <a:xfrm>
              <a:off x="0" y="0"/>
              <a:ext cx="39243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Single-strand binding proteins prevent single strands from rewinding and protect them from cleavage.</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3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2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2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2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2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2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7" nodeType="clickEffect">
                                  <p:stCondLst>
                                    <p:cond delay="0"/>
                                  </p:stCondLst>
                                  <p:iterate>
                                    <p:tmAbs val="0"/>
                                  </p:iterate>
                                  <p:childTnLst>
                                    <p:set>
                                      <p:cBhvr>
                                        <p:cTn id="36" fill="hold"/>
                                        <p:tgtEl>
                                          <p:spTgt spid="2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8" nodeType="clickEffect">
                                  <p:stCondLst>
                                    <p:cond delay="0"/>
                                  </p:stCondLst>
                                  <p:iterate>
                                    <p:tmAbs val="0"/>
                                  </p:iterate>
                                  <p:childTnLst>
                                    <p:set>
                                      <p:cBhvr>
                                        <p:cTn id="40" fill="hold"/>
                                        <p:tgtEl>
                                          <p:spTgt spid="2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9" nodeType="clickEffect">
                                  <p:stCondLst>
                                    <p:cond delay="0"/>
                                  </p:stCondLst>
                                  <p:iterate>
                                    <p:tmAbs val="0"/>
                                  </p:iterate>
                                  <p:childTnLst>
                                    <p:set>
                                      <p:cBhvr>
                                        <p:cTn id="44" fill="hold"/>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build="p" bldLvl="5" animBg="1" advAuto="0"/>
      <p:bldP spid="250" grpId="2" animBg="1" advAuto="0"/>
      <p:bldP spid="253" grpId="5" animBg="1" advAuto="0"/>
      <p:bldP spid="256" grpId="4" animBg="1" advAuto="0"/>
      <p:bldP spid="259" grpId="7" animBg="1" advAuto="0"/>
      <p:bldP spid="262" grpId="8" animBg="1" advAuto="0"/>
      <p:bldP spid="265" grpId="9" animBg="1" advAuto="0"/>
      <p:bldP spid="268" grpId="6" animBg="1" advAuto="0"/>
      <p:bldP spid="271"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DNA Replication Enzymes 1b.pdf"/>
          <p:cNvPicPr>
            <a:picLocks noChangeAspect="1"/>
          </p:cNvPicPr>
          <p:nvPr/>
        </p:nvPicPr>
        <p:blipFill>
          <a:blip r:embed="rId2">
            <a:extLst/>
          </a:blip>
          <a:stretch>
            <a:fillRect/>
          </a:stretch>
        </p:blipFill>
        <p:spPr>
          <a:xfrm>
            <a:off x="3319746" y="1854200"/>
            <a:ext cx="8531856" cy="6642100"/>
          </a:xfrm>
          <a:prstGeom prst="rect">
            <a:avLst/>
          </a:prstGeom>
          <a:ln w="12700">
            <a:miter lim="400000"/>
          </a:ln>
        </p:spPr>
      </p:pic>
      <p:sp>
        <p:nvSpPr>
          <p:cNvPr id="274" name="Shape 274"/>
          <p:cNvSpPr>
            <a:spLocks noGrp="1"/>
          </p:cNvSpPr>
          <p:nvPr>
            <p:ph type="title"/>
          </p:nvPr>
        </p:nvSpPr>
        <p:spPr>
          <a:prstGeom prst="rect">
            <a:avLst/>
          </a:prstGeom>
        </p:spPr>
        <p:txBody>
          <a:bodyPr/>
          <a:lstStyle>
            <a:lvl1pPr>
              <a:tabLst>
                <a:tab pos="952500" algn="l"/>
              </a:tabLst>
            </a:lvl1pPr>
          </a:lstStyle>
          <a:p>
            <a:r>
              <a:t>The Lagging Strand</a:t>
            </a:r>
          </a:p>
        </p:txBody>
      </p:sp>
      <p:sp>
        <p:nvSpPr>
          <p:cNvPr id="275" name="Shape 275"/>
          <p:cNvSpPr>
            <a:spLocks noGrp="1"/>
          </p:cNvSpPr>
          <p:nvPr>
            <p:ph type="body" sz="quarter" idx="1"/>
          </p:nvPr>
        </p:nvSpPr>
        <p:spPr>
          <a:xfrm>
            <a:off x="368300" y="1790700"/>
            <a:ext cx="4625975" cy="2183805"/>
          </a:xfrm>
          <a:prstGeom prst="rect">
            <a:avLst/>
          </a:prstGeom>
        </p:spPr>
        <p:txBody>
          <a:bodyPr/>
          <a:lstStyle/>
          <a:p>
            <a:pPr marL="345600" indent="-345600">
              <a:tabLst>
                <a:tab pos="1016000" algn="l"/>
              </a:tabLst>
            </a:pPr>
            <a:r>
              <a:t>The second new strand, called the </a:t>
            </a:r>
            <a:r>
              <a:rPr b="1">
                <a:solidFill>
                  <a:srgbClr val="006994"/>
                </a:solidFill>
              </a:rPr>
              <a:t>lagging strand</a:t>
            </a:r>
            <a:r>
              <a:t>, is constructed in fragments.</a:t>
            </a:r>
          </a:p>
          <a:p>
            <a:pPr marL="345600" indent="-345600">
              <a:tabLst>
                <a:tab pos="1016000" algn="l"/>
              </a:tabLst>
            </a:pPr>
            <a:r>
              <a:t>The fragments are later joined together.</a:t>
            </a:r>
          </a:p>
        </p:txBody>
      </p:sp>
      <p:grpSp>
        <p:nvGrpSpPr>
          <p:cNvPr id="280" name="Group 280"/>
          <p:cNvGrpSpPr/>
          <p:nvPr/>
        </p:nvGrpSpPr>
        <p:grpSpPr>
          <a:xfrm>
            <a:off x="3149600" y="1612900"/>
            <a:ext cx="9035381" cy="7129922"/>
            <a:chOff x="0" y="0"/>
            <a:chExt cx="9035380" cy="7129921"/>
          </a:xfrm>
        </p:grpSpPr>
        <p:sp>
          <p:nvSpPr>
            <p:cNvPr id="276" name="Shape 276"/>
            <p:cNvSpPr/>
            <p:nvPr/>
          </p:nvSpPr>
          <p:spPr>
            <a:xfrm>
              <a:off x="4381500" y="127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3'</a:t>
              </a:r>
            </a:p>
          </p:txBody>
        </p:sp>
        <p:sp>
          <p:nvSpPr>
            <p:cNvPr id="277" name="Shape 277"/>
            <p:cNvSpPr/>
            <p:nvPr/>
          </p:nvSpPr>
          <p:spPr>
            <a:xfrm>
              <a:off x="3949700" y="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5'</a:t>
              </a:r>
            </a:p>
          </p:txBody>
        </p:sp>
        <p:sp>
          <p:nvSpPr>
            <p:cNvPr id="278" name="Shape 278"/>
            <p:cNvSpPr/>
            <p:nvPr/>
          </p:nvSpPr>
          <p:spPr>
            <a:xfrm>
              <a:off x="0" y="66675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3'</a:t>
              </a:r>
            </a:p>
          </p:txBody>
        </p:sp>
        <p:sp>
          <p:nvSpPr>
            <p:cNvPr id="279" name="Shape 279"/>
            <p:cNvSpPr/>
            <p:nvPr/>
          </p:nvSpPr>
          <p:spPr>
            <a:xfrm>
              <a:off x="8737600" y="68707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5'</a:t>
              </a:r>
            </a:p>
          </p:txBody>
        </p:sp>
      </p:grpSp>
      <p:grpSp>
        <p:nvGrpSpPr>
          <p:cNvPr id="283" name="Group 283"/>
          <p:cNvGrpSpPr/>
          <p:nvPr/>
        </p:nvGrpSpPr>
        <p:grpSpPr>
          <a:xfrm>
            <a:off x="5892800" y="7480300"/>
            <a:ext cx="4318000" cy="1148222"/>
            <a:chOff x="0" y="0"/>
            <a:chExt cx="4318000" cy="1148221"/>
          </a:xfrm>
        </p:grpSpPr>
        <p:sp>
          <p:nvSpPr>
            <p:cNvPr id="281" name="Shape 281"/>
            <p:cNvSpPr/>
            <p:nvPr/>
          </p:nvSpPr>
          <p:spPr>
            <a:xfrm>
              <a:off x="0" y="355600"/>
              <a:ext cx="33655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New complementary strand is synthesised </a:t>
              </a:r>
              <a:r>
                <a:rPr b="1"/>
                <a:t>discontinuously</a:t>
              </a:r>
              <a:r>
                <a:t> in fragments 1000-2000 bp long</a:t>
              </a:r>
            </a:p>
          </p:txBody>
        </p:sp>
        <p:sp>
          <p:nvSpPr>
            <p:cNvPr id="282" name="Shape 282"/>
            <p:cNvSpPr/>
            <p:nvPr/>
          </p:nvSpPr>
          <p:spPr>
            <a:xfrm flipH="1">
              <a:off x="3340100" y="0"/>
              <a:ext cx="977900" cy="74930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86" name="Group 286"/>
          <p:cNvGrpSpPr/>
          <p:nvPr/>
        </p:nvGrpSpPr>
        <p:grpSpPr>
          <a:xfrm>
            <a:off x="7404100" y="5380121"/>
            <a:ext cx="812800" cy="1597401"/>
            <a:chOff x="0" y="0"/>
            <a:chExt cx="812800" cy="1597400"/>
          </a:xfrm>
        </p:grpSpPr>
        <p:sp>
          <p:nvSpPr>
            <p:cNvPr id="284" name="Shape 284"/>
            <p:cNvSpPr/>
            <p:nvPr/>
          </p:nvSpPr>
          <p:spPr>
            <a:xfrm>
              <a:off x="0" y="1071478"/>
              <a:ext cx="8128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lvl1pPr>
            </a:lstStyle>
            <a:p>
              <a:r>
                <a:t>RNA primer</a:t>
              </a:r>
            </a:p>
          </p:txBody>
        </p:sp>
        <p:sp>
          <p:nvSpPr>
            <p:cNvPr id="285" name="Shape 285"/>
            <p:cNvSpPr/>
            <p:nvPr/>
          </p:nvSpPr>
          <p:spPr>
            <a:xfrm flipH="1">
              <a:off x="469900" y="0"/>
              <a:ext cx="300568" cy="1007979"/>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92" name="Group 292"/>
          <p:cNvGrpSpPr/>
          <p:nvPr/>
        </p:nvGrpSpPr>
        <p:grpSpPr>
          <a:xfrm>
            <a:off x="6172200" y="1955800"/>
            <a:ext cx="6091228" cy="6299201"/>
            <a:chOff x="0" y="0"/>
            <a:chExt cx="6091227" cy="6299200"/>
          </a:xfrm>
        </p:grpSpPr>
        <p:sp>
          <p:nvSpPr>
            <p:cNvPr id="287" name="Shape 287"/>
            <p:cNvSpPr/>
            <p:nvPr/>
          </p:nvSpPr>
          <p:spPr>
            <a:xfrm rot="16200000">
              <a:off x="-658125" y="975611"/>
              <a:ext cx="1842171"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100"/>
                </a:lnSpc>
                <a:tabLst>
                  <a:tab pos="520700" algn="l"/>
                </a:tabLst>
              </a:pPr>
              <a:r>
                <a:rPr i="1"/>
                <a:t>Overall direction</a:t>
              </a:r>
            </a:p>
            <a:p>
              <a:pPr>
                <a:lnSpc>
                  <a:spcPts val="2100"/>
                </a:lnSpc>
                <a:tabLst>
                  <a:tab pos="520700" algn="l"/>
                </a:tabLst>
              </a:pPr>
              <a:r>
                <a:rPr i="1"/>
                <a:t> of replication</a:t>
              </a:r>
            </a:p>
          </p:txBody>
        </p:sp>
        <p:sp>
          <p:nvSpPr>
            <p:cNvPr id="288" name="Shape 288"/>
            <p:cNvSpPr/>
            <p:nvPr/>
          </p:nvSpPr>
          <p:spPr>
            <a:xfrm flipH="1">
              <a:off x="761999" y="0"/>
              <a:ext cx="2" cy="2082800"/>
            </a:xfrm>
            <a:prstGeom prst="line">
              <a:avLst/>
            </a:prstGeom>
            <a:noFill/>
            <a:ln w="762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291" name="Group 291"/>
            <p:cNvGrpSpPr/>
            <p:nvPr/>
          </p:nvGrpSpPr>
          <p:grpSpPr>
            <a:xfrm>
              <a:off x="4131733" y="4177168"/>
              <a:ext cx="1959495" cy="2122032"/>
              <a:chOff x="0" y="0"/>
              <a:chExt cx="1959494" cy="2122031"/>
            </a:xfrm>
          </p:grpSpPr>
          <p:sp>
            <p:nvSpPr>
              <p:cNvPr id="289" name="Shape 289"/>
              <p:cNvSpPr/>
              <p:nvPr/>
            </p:nvSpPr>
            <p:spPr>
              <a:xfrm rot="2700000">
                <a:off x="-94980" y="775066"/>
                <a:ext cx="2299594"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i="1"/>
                </a:lvl1pPr>
              </a:lstStyle>
              <a:p>
                <a:r>
                  <a:t>Direction of synthesis</a:t>
                </a:r>
              </a:p>
            </p:txBody>
          </p:sp>
          <p:sp>
            <p:nvSpPr>
              <p:cNvPr id="290" name="Shape 290"/>
              <p:cNvSpPr/>
              <p:nvPr/>
            </p:nvSpPr>
            <p:spPr>
              <a:xfrm flipH="1" flipV="1">
                <a:off x="0" y="327098"/>
                <a:ext cx="1778000" cy="1794934"/>
              </a:xfrm>
              <a:prstGeom prst="line">
                <a:avLst/>
              </a:prstGeom>
              <a:noFill/>
              <a:ln w="762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295" name="Group 295"/>
          <p:cNvGrpSpPr/>
          <p:nvPr/>
        </p:nvGrpSpPr>
        <p:grpSpPr>
          <a:xfrm>
            <a:off x="8089900" y="1778000"/>
            <a:ext cx="2908300" cy="2967567"/>
            <a:chOff x="0" y="0"/>
            <a:chExt cx="2908300" cy="2967566"/>
          </a:xfrm>
        </p:grpSpPr>
        <p:sp>
          <p:nvSpPr>
            <p:cNvPr id="293" name="Shape 293"/>
            <p:cNvSpPr/>
            <p:nvPr/>
          </p:nvSpPr>
          <p:spPr>
            <a:xfrm flipV="1">
              <a:off x="270933" y="850900"/>
              <a:ext cx="681568" cy="211666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94" name="Shape 294"/>
            <p:cNvSpPr/>
            <p:nvPr/>
          </p:nvSpPr>
          <p:spPr>
            <a:xfrm>
              <a:off x="0" y="0"/>
              <a:ext cx="29083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rPr b="1"/>
                <a:t>RNA polymerase</a:t>
              </a:r>
            </a:p>
            <a:p>
              <a:pPr>
                <a:lnSpc>
                  <a:spcPts val="2100"/>
                </a:lnSpc>
                <a:tabLst>
                  <a:tab pos="520700" algn="l"/>
                </a:tabLst>
              </a:pPr>
              <a:r>
                <a:t>Makes a short RNA primer which is later removed. </a:t>
              </a:r>
            </a:p>
          </p:txBody>
        </p:sp>
      </p:grpSp>
      <p:grpSp>
        <p:nvGrpSpPr>
          <p:cNvPr id="298" name="Group 298"/>
          <p:cNvGrpSpPr/>
          <p:nvPr/>
        </p:nvGrpSpPr>
        <p:grpSpPr>
          <a:xfrm>
            <a:off x="2120900" y="5067300"/>
            <a:ext cx="5173446" cy="1199022"/>
            <a:chOff x="0" y="0"/>
            <a:chExt cx="5173445" cy="1199021"/>
          </a:xfrm>
        </p:grpSpPr>
        <p:sp>
          <p:nvSpPr>
            <p:cNvPr id="296" name="Shape 296"/>
            <p:cNvSpPr/>
            <p:nvPr/>
          </p:nvSpPr>
          <p:spPr>
            <a:xfrm flipH="1">
              <a:off x="3036292" y="0"/>
              <a:ext cx="2137154" cy="81863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97" name="Shape 297"/>
            <p:cNvSpPr/>
            <p:nvPr/>
          </p:nvSpPr>
          <p:spPr>
            <a:xfrm>
              <a:off x="0" y="673100"/>
              <a:ext cx="29845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rPr b="1"/>
                <a:t>Helicase </a:t>
              </a:r>
              <a:r>
                <a:t>splits and unwinds the double-stranded DNA </a:t>
              </a:r>
            </a:p>
          </p:txBody>
        </p:sp>
      </p:grpSp>
      <p:grpSp>
        <p:nvGrpSpPr>
          <p:cNvPr id="301" name="Group 301"/>
          <p:cNvGrpSpPr/>
          <p:nvPr/>
        </p:nvGrpSpPr>
        <p:grpSpPr>
          <a:xfrm>
            <a:off x="8966200" y="3543300"/>
            <a:ext cx="3594100" cy="2459645"/>
            <a:chOff x="0" y="0"/>
            <a:chExt cx="3594100" cy="2459644"/>
          </a:xfrm>
        </p:grpSpPr>
        <p:sp>
          <p:nvSpPr>
            <p:cNvPr id="299" name="Shape 299"/>
            <p:cNvSpPr/>
            <p:nvPr/>
          </p:nvSpPr>
          <p:spPr>
            <a:xfrm flipV="1">
              <a:off x="836083" y="1333450"/>
              <a:ext cx="1" cy="112619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00" name="Shape 300"/>
            <p:cNvSpPr/>
            <p:nvPr/>
          </p:nvSpPr>
          <p:spPr>
            <a:xfrm>
              <a:off x="0" y="0"/>
              <a:ext cx="3594100" cy="1059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DNA polymerase III extends the RNA primer with short lengths of complementary DNA to make </a:t>
              </a:r>
              <a:r>
                <a:rPr b="1"/>
                <a:t>Okazaki fragments</a:t>
              </a:r>
              <a:r>
                <a:t>.</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2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2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3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2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28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7" nodeType="clickEffect">
                                  <p:stCondLst>
                                    <p:cond delay="0"/>
                                  </p:stCondLst>
                                  <p:iterate>
                                    <p:tmAbs val="0"/>
                                  </p:iterate>
                                  <p:childTnLst>
                                    <p:set>
                                      <p:cBhvr>
                                        <p:cTn id="36" fill="hold"/>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1" build="p" bldLvl="5" animBg="1" advAuto="0"/>
      <p:bldP spid="283" grpId="7" animBg="1" advAuto="0"/>
      <p:bldP spid="286" grpId="6" animBg="1" advAuto="0"/>
      <p:bldP spid="292" grpId="2" animBg="1" advAuto="0"/>
      <p:bldP spid="295" grpId="3" animBg="1" advAuto="0"/>
      <p:bldP spid="298" grpId="5" animBg="1" advAuto="0"/>
      <p:bldP spid="301" grpId="4"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DNA Replication Enzymes 1c.pdf"/>
          <p:cNvPicPr>
            <a:picLocks noChangeAspect="1"/>
          </p:cNvPicPr>
          <p:nvPr/>
        </p:nvPicPr>
        <p:blipFill>
          <a:blip r:embed="rId2">
            <a:extLst/>
          </a:blip>
          <a:stretch>
            <a:fillRect/>
          </a:stretch>
        </p:blipFill>
        <p:spPr>
          <a:xfrm>
            <a:off x="1308100" y="1701800"/>
            <a:ext cx="9207500" cy="7454900"/>
          </a:xfrm>
          <a:prstGeom prst="rect">
            <a:avLst/>
          </a:prstGeom>
          <a:ln w="12700">
            <a:miter lim="400000"/>
          </a:ln>
        </p:spPr>
      </p:pic>
      <p:sp>
        <p:nvSpPr>
          <p:cNvPr id="304" name="Shape 304"/>
          <p:cNvSpPr/>
          <p:nvPr/>
        </p:nvSpPr>
        <p:spPr>
          <a:xfrm flipH="1" flipV="1">
            <a:off x="7659960" y="5682993"/>
            <a:ext cx="3867408" cy="3867407"/>
          </a:xfrm>
          <a:prstGeom prst="line">
            <a:avLst/>
          </a:prstGeom>
          <a:ln w="762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05" name="Shape 305"/>
          <p:cNvSpPr>
            <a:spLocks noGrp="1"/>
          </p:cNvSpPr>
          <p:nvPr>
            <p:ph type="title"/>
          </p:nvPr>
        </p:nvSpPr>
        <p:spPr>
          <a:prstGeom prst="rect">
            <a:avLst/>
          </a:prstGeom>
        </p:spPr>
        <p:txBody>
          <a:bodyPr/>
          <a:lstStyle>
            <a:lvl1pPr>
              <a:tabLst>
                <a:tab pos="952500" algn="l"/>
              </a:tabLst>
            </a:lvl1pPr>
          </a:lstStyle>
          <a:p>
            <a:r>
              <a:t>Okazaki Fragments</a:t>
            </a:r>
          </a:p>
        </p:txBody>
      </p:sp>
      <p:sp>
        <p:nvSpPr>
          <p:cNvPr id="306" name="Shape 306"/>
          <p:cNvSpPr/>
          <p:nvPr/>
        </p:nvSpPr>
        <p:spPr>
          <a:xfrm rot="2700000">
            <a:off x="10349418" y="8209014"/>
            <a:ext cx="1346685"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pPr>
            <a:r>
              <a:rPr i="1"/>
              <a:t>Direction of</a:t>
            </a:r>
          </a:p>
          <a:p>
            <a:pPr algn="ctr">
              <a:lnSpc>
                <a:spcPts val="2100"/>
              </a:lnSpc>
              <a:tabLst>
                <a:tab pos="520700" algn="l"/>
              </a:tabLst>
            </a:pPr>
            <a:r>
              <a:rPr i="1"/>
              <a:t>synthesis</a:t>
            </a:r>
          </a:p>
        </p:txBody>
      </p:sp>
      <p:sp>
        <p:nvSpPr>
          <p:cNvPr id="307" name="Shape 307"/>
          <p:cNvSpPr/>
          <p:nvPr/>
        </p:nvSpPr>
        <p:spPr>
          <a:xfrm rot="16200000">
            <a:off x="3824975" y="2867917"/>
            <a:ext cx="1842171" cy="525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pPr>
            <a:r>
              <a:rPr i="1"/>
              <a:t>Overall direction</a:t>
            </a:r>
          </a:p>
          <a:p>
            <a:pPr algn="ctr">
              <a:lnSpc>
                <a:spcPts val="2100"/>
              </a:lnSpc>
              <a:tabLst>
                <a:tab pos="520700" algn="l"/>
              </a:tabLst>
            </a:pPr>
            <a:r>
              <a:rPr i="1"/>
              <a:t> of replication</a:t>
            </a:r>
          </a:p>
        </p:txBody>
      </p:sp>
      <p:grpSp>
        <p:nvGrpSpPr>
          <p:cNvPr id="313" name="Group 313"/>
          <p:cNvGrpSpPr/>
          <p:nvPr/>
        </p:nvGrpSpPr>
        <p:grpSpPr>
          <a:xfrm>
            <a:off x="850900" y="1409700"/>
            <a:ext cx="9949781" cy="8145922"/>
            <a:chOff x="0" y="0"/>
            <a:chExt cx="9949780" cy="8145921"/>
          </a:xfrm>
        </p:grpSpPr>
        <p:sp>
          <p:nvSpPr>
            <p:cNvPr id="308" name="Shape 308"/>
            <p:cNvSpPr/>
            <p:nvPr/>
          </p:nvSpPr>
          <p:spPr>
            <a:xfrm>
              <a:off x="0" y="73533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3'</a:t>
              </a:r>
            </a:p>
          </p:txBody>
        </p:sp>
        <p:sp>
          <p:nvSpPr>
            <p:cNvPr id="309" name="Shape 309"/>
            <p:cNvSpPr/>
            <p:nvPr/>
          </p:nvSpPr>
          <p:spPr>
            <a:xfrm>
              <a:off x="5130800" y="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3'</a:t>
              </a:r>
            </a:p>
          </p:txBody>
        </p:sp>
        <p:sp>
          <p:nvSpPr>
            <p:cNvPr id="310" name="Shape 310"/>
            <p:cNvSpPr/>
            <p:nvPr/>
          </p:nvSpPr>
          <p:spPr>
            <a:xfrm>
              <a:off x="4610100" y="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5'</a:t>
              </a:r>
            </a:p>
          </p:txBody>
        </p:sp>
        <p:sp>
          <p:nvSpPr>
            <p:cNvPr id="311" name="Shape 311"/>
            <p:cNvSpPr/>
            <p:nvPr/>
          </p:nvSpPr>
          <p:spPr>
            <a:xfrm>
              <a:off x="9652000" y="75692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5'</a:t>
              </a:r>
            </a:p>
          </p:txBody>
        </p:sp>
        <p:sp>
          <p:nvSpPr>
            <p:cNvPr id="312" name="Shape 312"/>
            <p:cNvSpPr/>
            <p:nvPr/>
          </p:nvSpPr>
          <p:spPr>
            <a:xfrm>
              <a:off x="9372600" y="78867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3'</a:t>
              </a:r>
            </a:p>
          </p:txBody>
        </p:sp>
      </p:grpSp>
      <p:grpSp>
        <p:nvGrpSpPr>
          <p:cNvPr id="317" name="Group 317"/>
          <p:cNvGrpSpPr/>
          <p:nvPr/>
        </p:nvGrpSpPr>
        <p:grpSpPr>
          <a:xfrm>
            <a:off x="4203700" y="7255933"/>
            <a:ext cx="5067300" cy="1728189"/>
            <a:chOff x="0" y="0"/>
            <a:chExt cx="5067299" cy="1728188"/>
          </a:xfrm>
        </p:grpSpPr>
        <p:sp>
          <p:nvSpPr>
            <p:cNvPr id="314" name="Shape 314"/>
            <p:cNvSpPr/>
            <p:nvPr/>
          </p:nvSpPr>
          <p:spPr>
            <a:xfrm>
              <a:off x="0" y="668866"/>
              <a:ext cx="2895600" cy="1059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The </a:t>
              </a:r>
              <a:r>
                <a:rPr b="1"/>
                <a:t>lagging strand</a:t>
              </a:r>
              <a:r>
                <a:t> is formed in fragments (called </a:t>
              </a:r>
              <a:r>
                <a:rPr b="1"/>
                <a:t>Okazaki fragments</a:t>
              </a:r>
              <a:r>
                <a:t>) which are later joined together.</a:t>
              </a:r>
            </a:p>
          </p:txBody>
        </p:sp>
        <p:sp>
          <p:nvSpPr>
            <p:cNvPr id="315" name="Shape 315"/>
            <p:cNvSpPr/>
            <p:nvPr/>
          </p:nvSpPr>
          <p:spPr>
            <a:xfrm flipH="1">
              <a:off x="3031066" y="1075266"/>
              <a:ext cx="2036234" cy="3344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16" name="Shape 316"/>
            <p:cNvSpPr/>
            <p:nvPr/>
          </p:nvSpPr>
          <p:spPr>
            <a:xfrm flipH="1">
              <a:off x="2980266" y="0"/>
              <a:ext cx="1045635" cy="115570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318" name="Shape 318"/>
          <p:cNvSpPr/>
          <p:nvPr/>
        </p:nvSpPr>
        <p:spPr>
          <a:xfrm flipH="1">
            <a:off x="5236633" y="1913466"/>
            <a:ext cx="1" cy="2167468"/>
          </a:xfrm>
          <a:prstGeom prst="line">
            <a:avLst/>
          </a:prstGeom>
          <a:ln w="762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321" name="Group 321"/>
          <p:cNvGrpSpPr/>
          <p:nvPr/>
        </p:nvGrpSpPr>
        <p:grpSpPr>
          <a:xfrm>
            <a:off x="8534400" y="4343400"/>
            <a:ext cx="2692400" cy="2810934"/>
            <a:chOff x="0" y="0"/>
            <a:chExt cx="2692400" cy="2810933"/>
          </a:xfrm>
        </p:grpSpPr>
        <p:sp>
          <p:nvSpPr>
            <p:cNvPr id="319" name="Shape 319"/>
            <p:cNvSpPr/>
            <p:nvPr/>
          </p:nvSpPr>
          <p:spPr>
            <a:xfrm>
              <a:off x="0" y="0"/>
              <a:ext cx="26924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rPr b="1"/>
                <a:t>DNA polymerase I </a:t>
              </a:r>
              <a:r>
                <a:t>digests the RNA primer and replaces it with DNA.</a:t>
              </a:r>
            </a:p>
          </p:txBody>
        </p:sp>
        <p:sp>
          <p:nvSpPr>
            <p:cNvPr id="320" name="Shape 320"/>
            <p:cNvSpPr/>
            <p:nvPr/>
          </p:nvSpPr>
          <p:spPr>
            <a:xfrm flipV="1">
              <a:off x="635000" y="850900"/>
              <a:ext cx="393700" cy="19600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324" name="Group 324"/>
          <p:cNvGrpSpPr/>
          <p:nvPr/>
        </p:nvGrpSpPr>
        <p:grpSpPr>
          <a:xfrm>
            <a:off x="10045700" y="5956300"/>
            <a:ext cx="2209800" cy="2006677"/>
            <a:chOff x="0" y="0"/>
            <a:chExt cx="2209800" cy="2006676"/>
          </a:xfrm>
        </p:grpSpPr>
        <p:sp>
          <p:nvSpPr>
            <p:cNvPr id="322" name="Shape 322"/>
            <p:cNvSpPr/>
            <p:nvPr/>
          </p:nvSpPr>
          <p:spPr>
            <a:xfrm>
              <a:off x="114300" y="0"/>
              <a:ext cx="2095500" cy="1059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rPr b="1"/>
                <a:t>DNA ligase </a:t>
              </a:r>
              <a:r>
                <a:t>joins neighbouring fragments together into longer strands.</a:t>
              </a:r>
            </a:p>
          </p:txBody>
        </p:sp>
        <p:sp>
          <p:nvSpPr>
            <p:cNvPr id="323" name="Shape 323"/>
            <p:cNvSpPr/>
            <p:nvPr/>
          </p:nvSpPr>
          <p:spPr>
            <a:xfrm flipV="1">
              <a:off x="0" y="1092200"/>
              <a:ext cx="622300" cy="91447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318"/>
                                        </p:tgtEl>
                                        <p:attrNameLst>
                                          <p:attrName>style.visibility</p:attrName>
                                        </p:attrNameLst>
                                      </p:cBhvr>
                                      <p:to>
                                        <p:strVal val="visible"/>
                                      </p:to>
                                    </p:set>
                                    <p:animEffect transition="in" filter="wipe(down)">
                                      <p:cBhvr>
                                        <p:cTn id="7" dur="1000"/>
                                        <p:tgtEl>
                                          <p:spTgt spid="318"/>
                                        </p:tgtEl>
                                      </p:cBhvr>
                                    </p:animEffect>
                                  </p:childTnLst>
                                </p:cTn>
                              </p:par>
                            </p:childTnLst>
                          </p:cTn>
                        </p:par>
                        <p:par>
                          <p:cTn id="8" fill="hold">
                            <p:stCondLst>
                              <p:cond delay="1000"/>
                            </p:stCondLst>
                            <p:childTnLst>
                              <p:par>
                                <p:cTn id="9" presetID="1" presetClass="entr" presetSubtype="0" fill="hold" grpId="2" nodeType="afterEffect">
                                  <p:stCondLst>
                                    <p:cond delay="0"/>
                                  </p:stCondLst>
                                  <p:iterate>
                                    <p:tmAbs val="0"/>
                                  </p:iterate>
                                  <p:childTnLst>
                                    <p:set>
                                      <p:cBhvr>
                                        <p:cTn id="10" fill="hold"/>
                                        <p:tgtEl>
                                          <p:spTgt spid="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3" nodeType="clickEffect">
                                  <p:stCondLst>
                                    <p:cond delay="0"/>
                                  </p:stCondLst>
                                  <p:iterate>
                                    <p:tmAbs val="0"/>
                                  </p:iterate>
                                  <p:childTnLst>
                                    <p:set>
                                      <p:cBhvr>
                                        <p:cTn id="14" fill="hold"/>
                                        <p:tgtEl>
                                          <p:spTgt spid="304"/>
                                        </p:tgtEl>
                                        <p:attrNameLst>
                                          <p:attrName>style.visibility</p:attrName>
                                        </p:attrNameLst>
                                      </p:cBhvr>
                                      <p:to>
                                        <p:strVal val="visible"/>
                                      </p:to>
                                    </p:set>
                                    <p:animEffect transition="in" filter="wipe(left)">
                                      <p:cBhvr>
                                        <p:cTn id="15" dur="1000"/>
                                        <p:tgtEl>
                                          <p:spTgt spid="304"/>
                                        </p:tgtEl>
                                      </p:cBhvr>
                                    </p:animEffect>
                                  </p:childTnLst>
                                </p:cTn>
                              </p:par>
                            </p:childTnLst>
                          </p:cTn>
                        </p:par>
                        <p:par>
                          <p:cTn id="16" fill="hold">
                            <p:stCondLst>
                              <p:cond delay="1000"/>
                            </p:stCondLst>
                            <p:childTnLst>
                              <p:par>
                                <p:cTn id="17" presetID="1" presetClass="entr" presetSubtype="0" fill="hold" grpId="4" nodeType="afterEffect">
                                  <p:stCondLst>
                                    <p:cond delay="0"/>
                                  </p:stCondLst>
                                  <p:iterate>
                                    <p:tmAbs val="0"/>
                                  </p:iterate>
                                  <p:childTnLst>
                                    <p:set>
                                      <p:cBhvr>
                                        <p:cTn id="18" fill="hold"/>
                                        <p:tgtEl>
                                          <p:spTgt spid="3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3" animBg="1" advAuto="0"/>
      <p:bldP spid="306" grpId="4" animBg="1" advAuto="0"/>
      <p:bldP spid="307" grpId="2" animBg="1" advAuto="0"/>
      <p:bldP spid="317" grpId="7" animBg="1" advAuto="0"/>
      <p:bldP spid="318" grpId="1" animBg="1" advAuto="0"/>
      <p:bldP spid="321" grpId="5" animBg="1" advAuto="0"/>
      <p:bldP spid="324" grpId="6"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p:cNvSpPr>
          <p:nvPr>
            <p:ph type="title"/>
          </p:nvPr>
        </p:nvSpPr>
        <p:spPr>
          <a:xfrm>
            <a:off x="381000" y="368300"/>
            <a:ext cx="8824665" cy="1813818"/>
          </a:xfrm>
          <a:prstGeom prst="rect">
            <a:avLst/>
          </a:prstGeom>
        </p:spPr>
        <p:txBody>
          <a:bodyPr/>
          <a:lstStyle/>
          <a:p>
            <a:pPr>
              <a:tabLst>
                <a:tab pos="952500" algn="l"/>
              </a:tabLst>
            </a:pPr>
            <a:r>
              <a:t>Meselson and Stahl’s </a:t>
            </a:r>
          </a:p>
          <a:p>
            <a:pPr>
              <a:tabLst>
                <a:tab pos="952500" algn="l"/>
              </a:tabLst>
            </a:pPr>
            <a:r>
              <a:t>Experiment</a:t>
            </a:r>
          </a:p>
        </p:txBody>
      </p:sp>
      <p:sp>
        <p:nvSpPr>
          <p:cNvPr id="327" name="Shape 327"/>
          <p:cNvSpPr>
            <a:spLocks noGrp="1"/>
          </p:cNvSpPr>
          <p:nvPr>
            <p:ph type="body" sz="half" idx="1"/>
          </p:nvPr>
        </p:nvSpPr>
        <p:spPr>
          <a:xfrm>
            <a:off x="368300" y="2239516"/>
            <a:ext cx="6304409" cy="6817470"/>
          </a:xfrm>
          <a:prstGeom prst="rect">
            <a:avLst/>
          </a:prstGeom>
        </p:spPr>
        <p:txBody>
          <a:bodyPr/>
          <a:lstStyle/>
          <a:p>
            <a:pPr>
              <a:tabLst>
                <a:tab pos="1016000" algn="l"/>
              </a:tabLst>
            </a:pPr>
            <a:r>
              <a:t>Meselson and Stahl determined that DNA replication is semi-conservative. </a:t>
            </a:r>
          </a:p>
          <a:p>
            <a:pPr lvl="1">
              <a:tabLst>
                <a:tab pos="1485900" algn="l"/>
              </a:tabLst>
            </a:pPr>
            <a:r>
              <a:t>They grew bacteria in a solution containing heavy nitrogen (15N) until their DNA contained only 15N. </a:t>
            </a:r>
          </a:p>
          <a:p>
            <a:pPr lvl="1">
              <a:tabLst>
                <a:tab pos="1485900" algn="l"/>
              </a:tabLst>
            </a:pPr>
            <a:r>
              <a:t>The bacteria were then placed into a growth solution containing normal nitrogen (14N), which is lighter than 15N. </a:t>
            </a:r>
          </a:p>
          <a:p>
            <a:pPr lvl="1">
              <a:tabLst>
                <a:tab pos="1485900" algn="l"/>
              </a:tabLst>
            </a:pPr>
            <a:r>
              <a:t>After set generation times the DNA was extracted and centrifuged to separate the light and </a:t>
            </a:r>
            <a:br/>
            <a:r>
              <a:t>heavy DNA. </a:t>
            </a:r>
          </a:p>
          <a:p>
            <a:pPr>
              <a:tabLst>
                <a:tab pos="1016000" algn="l"/>
              </a:tabLst>
            </a:pPr>
            <a:r>
              <a:t>If DNA replicated semi-conservatively, after one generation there would be one type of DNA, an intermediate density DNA band consisting of one strand of heavy 15N and one strand of light 14N DNA. </a:t>
            </a:r>
          </a:p>
          <a:p>
            <a:pPr>
              <a:tabLst>
                <a:tab pos="1016000" algn="l"/>
              </a:tabLst>
            </a:pPr>
            <a:r>
              <a:t>This is the result that Meselson and Stahl obtained.</a:t>
            </a:r>
          </a:p>
        </p:txBody>
      </p:sp>
      <p:pic>
        <p:nvPicPr>
          <p:cNvPr id="328" name="Meselson and Stahl density test tube.png"/>
          <p:cNvPicPr>
            <a:picLocks noChangeAspect="1"/>
          </p:cNvPicPr>
          <p:nvPr/>
        </p:nvPicPr>
        <p:blipFill>
          <a:blip r:embed="rId2">
            <a:extLst/>
          </a:blip>
          <a:stretch>
            <a:fillRect/>
          </a:stretch>
        </p:blipFill>
        <p:spPr>
          <a:xfrm>
            <a:off x="10321066" y="2354307"/>
            <a:ext cx="1253405" cy="6220098"/>
          </a:xfrm>
          <a:prstGeom prst="rect">
            <a:avLst/>
          </a:prstGeom>
          <a:ln w="12700">
            <a:miter lim="400000"/>
          </a:ln>
        </p:spPr>
      </p:pic>
      <p:sp>
        <p:nvSpPr>
          <p:cNvPr id="329" name="Shape 329"/>
          <p:cNvSpPr/>
          <p:nvPr/>
        </p:nvSpPr>
        <p:spPr>
          <a:xfrm>
            <a:off x="7949140" y="5288209"/>
            <a:ext cx="2388469"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Light DNA (14N-14N)</a:t>
            </a:r>
          </a:p>
        </p:txBody>
      </p:sp>
      <p:sp>
        <p:nvSpPr>
          <p:cNvPr id="330" name="Shape 330"/>
          <p:cNvSpPr/>
          <p:nvPr/>
        </p:nvSpPr>
        <p:spPr>
          <a:xfrm>
            <a:off x="7174155" y="6362629"/>
            <a:ext cx="316345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Intermediate DNA (15N-14N)</a:t>
            </a:r>
          </a:p>
        </p:txBody>
      </p:sp>
      <p:sp>
        <p:nvSpPr>
          <p:cNvPr id="331" name="Shape 331"/>
          <p:cNvSpPr/>
          <p:nvPr/>
        </p:nvSpPr>
        <p:spPr>
          <a:xfrm>
            <a:off x="7795301" y="7500549"/>
            <a:ext cx="2542308"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Heavy DNA (15N-15N)</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2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2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2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title"/>
          </p:nvPr>
        </p:nvSpPr>
        <p:spPr>
          <a:prstGeom prst="rect">
            <a:avLst/>
          </a:prstGeom>
        </p:spPr>
        <p:txBody>
          <a:bodyPr/>
          <a:lstStyle>
            <a:lvl1pPr>
              <a:tabLst>
                <a:tab pos="952500" algn="l"/>
              </a:tabLst>
            </a:lvl1pPr>
          </a:lstStyle>
          <a:p>
            <a:r>
              <a:t>Binary Fission in Prokaryotes</a:t>
            </a:r>
          </a:p>
        </p:txBody>
      </p:sp>
      <p:sp>
        <p:nvSpPr>
          <p:cNvPr id="334" name="Shape 334"/>
          <p:cNvSpPr>
            <a:spLocks noGrp="1"/>
          </p:cNvSpPr>
          <p:nvPr>
            <p:ph type="body" sz="quarter" idx="1"/>
          </p:nvPr>
        </p:nvSpPr>
        <p:spPr>
          <a:xfrm>
            <a:off x="368300" y="1790700"/>
            <a:ext cx="5149999" cy="3083769"/>
          </a:xfrm>
          <a:prstGeom prst="rect">
            <a:avLst/>
          </a:prstGeom>
        </p:spPr>
        <p:txBody>
          <a:bodyPr/>
          <a:lstStyle/>
          <a:p>
            <a:pPr marL="345600" indent="-345600">
              <a:tabLst>
                <a:tab pos="1016000" algn="l"/>
              </a:tabLst>
            </a:pPr>
            <a:r>
              <a:t>New prokaryotic cells arise through the division of existing ones in a process called </a:t>
            </a:r>
            <a:r>
              <a:rPr b="1">
                <a:solidFill>
                  <a:srgbClr val="006795"/>
                </a:solidFill>
              </a:rPr>
              <a:t>binary fission</a:t>
            </a:r>
            <a:r>
              <a:t>.</a:t>
            </a:r>
          </a:p>
          <a:p>
            <a:pPr marL="345600" indent="-345600">
              <a:tabLst>
                <a:tab pos="1016000" algn="l"/>
              </a:tabLst>
            </a:pPr>
            <a:r>
              <a:t>Binary fission is a form of </a:t>
            </a:r>
            <a:br/>
            <a:r>
              <a:t>asexual reproduction.</a:t>
            </a:r>
          </a:p>
          <a:p>
            <a:pPr marL="680000" lvl="1" indent="-320000">
              <a:tabLst>
                <a:tab pos="1485900" algn="l"/>
              </a:tabLst>
            </a:pPr>
            <a:r>
              <a:t>Binary fission is not the same as mitosis, which occurs in eukaryotes.</a:t>
            </a:r>
          </a:p>
        </p:txBody>
      </p:sp>
      <p:pic>
        <p:nvPicPr>
          <p:cNvPr id="335" name="Bacterial binary fission large colour.pdf"/>
          <p:cNvPicPr>
            <a:picLocks noChangeAspect="1"/>
          </p:cNvPicPr>
          <p:nvPr/>
        </p:nvPicPr>
        <p:blipFill>
          <a:blip r:embed="rId2">
            <a:extLst/>
          </a:blip>
          <a:stretch>
            <a:fillRect/>
          </a:stretch>
        </p:blipFill>
        <p:spPr>
          <a:xfrm>
            <a:off x="8153400" y="2078408"/>
            <a:ext cx="4724400" cy="7141792"/>
          </a:xfrm>
          <a:prstGeom prst="rect">
            <a:avLst/>
          </a:prstGeom>
          <a:ln w="25400">
            <a:miter lim="400000"/>
          </a:ln>
          <a:effectLst>
            <a:outerShdw blurRad="25400" dist="12700" dir="5400000" rotWithShape="0">
              <a:srgbClr val="000000">
                <a:alpha val="50000"/>
              </a:srgbClr>
            </a:outerShdw>
          </a:effectLst>
        </p:spPr>
      </p:pic>
      <p:sp>
        <p:nvSpPr>
          <p:cNvPr id="336" name="Shape 336"/>
          <p:cNvSpPr/>
          <p:nvPr/>
        </p:nvSpPr>
        <p:spPr>
          <a:xfrm>
            <a:off x="7582110" y="2026778"/>
            <a:ext cx="9906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Cell wall</a:t>
            </a:r>
          </a:p>
        </p:txBody>
      </p:sp>
      <p:sp>
        <p:nvSpPr>
          <p:cNvPr id="337" name="Shape 337"/>
          <p:cNvSpPr/>
          <p:nvPr/>
        </p:nvSpPr>
        <p:spPr>
          <a:xfrm flipH="1" flipV="1">
            <a:off x="8658671" y="2152250"/>
            <a:ext cx="944613" cy="4568"/>
          </a:xfrm>
          <a:prstGeom prst="line">
            <a:avLst/>
          </a:prstGeom>
          <a:ln w="25400">
            <a:solidFill>
              <a:srgbClr val="006795"/>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38" name="Shape 338"/>
          <p:cNvSpPr/>
          <p:nvPr/>
        </p:nvSpPr>
        <p:spPr>
          <a:xfrm>
            <a:off x="7658100" y="2458578"/>
            <a:ext cx="6731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DNA</a:t>
            </a:r>
          </a:p>
        </p:txBody>
      </p:sp>
      <p:sp>
        <p:nvSpPr>
          <p:cNvPr id="339" name="Shape 339"/>
          <p:cNvSpPr/>
          <p:nvPr/>
        </p:nvSpPr>
        <p:spPr>
          <a:xfrm flipH="1" flipV="1">
            <a:off x="8293100" y="2565397"/>
            <a:ext cx="1534815" cy="2186"/>
          </a:xfrm>
          <a:prstGeom prst="line">
            <a:avLst/>
          </a:prstGeom>
          <a:ln w="25400">
            <a:solidFill>
              <a:srgbClr val="006795"/>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40" name="Shape 340"/>
          <p:cNvSpPr/>
          <p:nvPr/>
        </p:nvSpPr>
        <p:spPr>
          <a:xfrm>
            <a:off x="7010400" y="2877678"/>
            <a:ext cx="22098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Plasma membrane</a:t>
            </a:r>
          </a:p>
        </p:txBody>
      </p:sp>
      <p:sp>
        <p:nvSpPr>
          <p:cNvPr id="341" name="Shape 341"/>
          <p:cNvSpPr/>
          <p:nvPr/>
        </p:nvSpPr>
        <p:spPr>
          <a:xfrm flipH="1" flipV="1">
            <a:off x="9067800" y="3022598"/>
            <a:ext cx="516186" cy="5261"/>
          </a:xfrm>
          <a:prstGeom prst="line">
            <a:avLst/>
          </a:prstGeom>
          <a:ln w="25400">
            <a:solidFill>
              <a:srgbClr val="006795"/>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42" name="Shape 342"/>
          <p:cNvSpPr/>
          <p:nvPr/>
        </p:nvSpPr>
        <p:spPr>
          <a:xfrm flipV="1">
            <a:off x="10514111" y="3187700"/>
            <a:ext cx="1490" cy="854125"/>
          </a:xfrm>
          <a:prstGeom prst="line">
            <a:avLst/>
          </a:prstGeom>
          <a:ln w="38100">
            <a:solidFill>
              <a:srgbClr val="006795"/>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43" name="Shape 343"/>
          <p:cNvSpPr/>
          <p:nvPr/>
        </p:nvSpPr>
        <p:spPr>
          <a:xfrm flipV="1">
            <a:off x="10502900" y="5295900"/>
            <a:ext cx="1489" cy="854125"/>
          </a:xfrm>
          <a:prstGeom prst="line">
            <a:avLst/>
          </a:prstGeom>
          <a:ln w="38100">
            <a:solidFill>
              <a:srgbClr val="006795"/>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44" name="Shape 344"/>
          <p:cNvSpPr/>
          <p:nvPr/>
        </p:nvSpPr>
        <p:spPr>
          <a:xfrm flipV="1">
            <a:off x="9716095" y="7315200"/>
            <a:ext cx="686694" cy="738833"/>
          </a:xfrm>
          <a:prstGeom prst="line">
            <a:avLst/>
          </a:prstGeom>
          <a:ln w="38100">
            <a:solidFill>
              <a:srgbClr val="006795"/>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45" name="Shape 345"/>
          <p:cNvSpPr/>
          <p:nvPr/>
        </p:nvSpPr>
        <p:spPr>
          <a:xfrm flipH="1" flipV="1">
            <a:off x="10618688" y="7315200"/>
            <a:ext cx="870100" cy="766614"/>
          </a:xfrm>
          <a:prstGeom prst="line">
            <a:avLst/>
          </a:prstGeom>
          <a:ln w="38100">
            <a:solidFill>
              <a:srgbClr val="006795"/>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46" name="Shape 346"/>
          <p:cNvSpPr/>
          <p:nvPr/>
        </p:nvSpPr>
        <p:spPr>
          <a:xfrm flipH="1" flipV="1">
            <a:off x="9593609" y="5677148"/>
            <a:ext cx="970906" cy="624238"/>
          </a:xfrm>
          <a:prstGeom prst="line">
            <a:avLst/>
          </a:prstGeom>
          <a:ln w="25400">
            <a:solidFill>
              <a:srgbClr val="006795"/>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47" name="Shape 347"/>
          <p:cNvSpPr/>
          <p:nvPr/>
        </p:nvSpPr>
        <p:spPr>
          <a:xfrm>
            <a:off x="7886700" y="5404978"/>
            <a:ext cx="20574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Cross wall forming</a:t>
            </a:r>
          </a:p>
        </p:txBody>
      </p:sp>
      <p:sp>
        <p:nvSpPr>
          <p:cNvPr id="348" name="Shape 348"/>
          <p:cNvSpPr/>
          <p:nvPr/>
        </p:nvSpPr>
        <p:spPr>
          <a:xfrm>
            <a:off x="5638800" y="4401678"/>
            <a:ext cx="2476500" cy="79262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Cell elongation occurs and the chromosome is duplicated.</a:t>
            </a:r>
          </a:p>
        </p:txBody>
      </p:sp>
      <p:sp>
        <p:nvSpPr>
          <p:cNvPr id="349" name="Shape 349"/>
          <p:cNvSpPr/>
          <p:nvPr/>
        </p:nvSpPr>
        <p:spPr>
          <a:xfrm>
            <a:off x="5702300" y="6192378"/>
            <a:ext cx="2336800" cy="13260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The cell wall and cell membrane begin to grow inwards forming a cross wall.</a:t>
            </a:r>
          </a:p>
        </p:txBody>
      </p:sp>
      <p:sp>
        <p:nvSpPr>
          <p:cNvPr id="350" name="Shape 350"/>
          <p:cNvSpPr/>
          <p:nvPr/>
        </p:nvSpPr>
        <p:spPr>
          <a:xfrm>
            <a:off x="5613400" y="8313278"/>
            <a:ext cx="2336800" cy="105932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The ingrowing cell walls meet and two identical cells are formed.</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p:nvPr/>
        </p:nvSpPr>
        <p:spPr>
          <a:xfrm>
            <a:off x="7950200" y="1447800"/>
            <a:ext cx="5765800" cy="83058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3" name="Shape 353"/>
          <p:cNvSpPr>
            <a:spLocks noGrp="1"/>
          </p:cNvSpPr>
          <p:nvPr>
            <p:ph type="title"/>
          </p:nvPr>
        </p:nvSpPr>
        <p:spPr>
          <a:prstGeom prst="rect">
            <a:avLst/>
          </a:prstGeom>
        </p:spPr>
        <p:txBody>
          <a:bodyPr/>
          <a:lstStyle>
            <a:lvl1pPr>
              <a:tabLst>
                <a:tab pos="952500" algn="l"/>
              </a:tabLst>
            </a:lvl1pPr>
          </a:lstStyle>
          <a:p>
            <a:r>
              <a:t>Binary Fission in Prokaryotes</a:t>
            </a:r>
          </a:p>
        </p:txBody>
      </p:sp>
      <p:sp>
        <p:nvSpPr>
          <p:cNvPr id="354" name="Shape 354"/>
          <p:cNvSpPr>
            <a:spLocks noGrp="1"/>
          </p:cNvSpPr>
          <p:nvPr>
            <p:ph type="body" sz="quarter" idx="1"/>
          </p:nvPr>
        </p:nvSpPr>
        <p:spPr>
          <a:xfrm>
            <a:off x="368300" y="1790700"/>
            <a:ext cx="6251228" cy="2111375"/>
          </a:xfrm>
          <a:prstGeom prst="rect">
            <a:avLst/>
          </a:prstGeom>
        </p:spPr>
        <p:txBody>
          <a:bodyPr/>
          <a:lstStyle/>
          <a:p>
            <a:pPr marL="345600" indent="-345600">
              <a:tabLst>
                <a:tab pos="1016000" algn="l"/>
              </a:tabLst>
            </a:pPr>
            <a:r>
              <a:t>The time required for a bacterial cell to divide, or for the population of bacterial cells to double, is called </a:t>
            </a:r>
            <a:r>
              <a:rPr b="1">
                <a:solidFill>
                  <a:srgbClr val="006795"/>
                </a:solidFill>
              </a:rPr>
              <a:t>generation time</a:t>
            </a:r>
            <a:r>
              <a:t>.</a:t>
            </a:r>
          </a:p>
          <a:p>
            <a:pPr marL="680000" lvl="1" indent="-320000">
              <a:tabLst>
                <a:tab pos="1485900" algn="l"/>
              </a:tabLst>
            </a:pPr>
            <a:r>
              <a:t>May be quite short (20 minutes) in some species or as long as several days in others.</a:t>
            </a:r>
          </a:p>
        </p:txBody>
      </p:sp>
      <p:pic>
        <p:nvPicPr>
          <p:cNvPr id="355" name="Bacterial division g +ve cocci duo.pdf"/>
          <p:cNvPicPr>
            <a:picLocks noChangeAspect="1"/>
          </p:cNvPicPr>
          <p:nvPr/>
        </p:nvPicPr>
        <p:blipFill>
          <a:blip r:embed="rId2">
            <a:extLst/>
          </a:blip>
          <a:srcRect l="392" t="5797" r="972" b="22989"/>
          <a:stretch>
            <a:fillRect/>
          </a:stretch>
        </p:blipFill>
        <p:spPr>
          <a:xfrm>
            <a:off x="8001000" y="1460500"/>
            <a:ext cx="4991100" cy="3416300"/>
          </a:xfrm>
          <a:prstGeom prst="rect">
            <a:avLst/>
          </a:prstGeom>
          <a:ln w="25400">
            <a:solidFill>
              <a:srgbClr val="FFFFFF"/>
            </a:solidFill>
            <a:miter lim="400000"/>
          </a:ln>
        </p:spPr>
      </p:pic>
      <p:pic>
        <p:nvPicPr>
          <p:cNvPr id="356" name="Salmonella typhimurium dividing - full colour - CDC.tif"/>
          <p:cNvPicPr>
            <a:picLocks noChangeAspect="1"/>
          </p:cNvPicPr>
          <p:nvPr/>
        </p:nvPicPr>
        <p:blipFill>
          <a:blip r:embed="rId3">
            <a:extLst/>
          </a:blip>
          <a:srcRect l="11" t="3088" r="239" b="640"/>
          <a:stretch>
            <a:fillRect/>
          </a:stretch>
        </p:blipFill>
        <p:spPr>
          <a:xfrm>
            <a:off x="7975600" y="5588000"/>
            <a:ext cx="5041900" cy="3302000"/>
          </a:xfrm>
          <a:prstGeom prst="rect">
            <a:avLst/>
          </a:prstGeom>
          <a:ln w="25400">
            <a:solidFill>
              <a:srgbClr val="FFFFFF"/>
            </a:solidFill>
            <a:miter lim="400000"/>
          </a:ln>
        </p:spPr>
      </p:pic>
      <p:sp>
        <p:nvSpPr>
          <p:cNvPr id="357" name="Shape 357"/>
          <p:cNvSpPr/>
          <p:nvPr/>
        </p:nvSpPr>
        <p:spPr>
          <a:xfrm>
            <a:off x="7975600" y="8910178"/>
            <a:ext cx="5041900" cy="79262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tabLst>
                <a:tab pos="520700" algn="l"/>
              </a:tabLst>
              <a:defRPr sz="2800">
                <a:latin typeface="Hoefler Text"/>
                <a:ea typeface="Hoefler Text"/>
                <a:cs typeface="Hoefler Text"/>
                <a:sym typeface="Hoefler Text"/>
              </a:defRPr>
            </a:pPr>
            <a:r>
              <a:rPr sz="1800">
                <a:latin typeface="+mn-lt"/>
                <a:ea typeface="+mn-ea"/>
                <a:cs typeface="+mn-cs"/>
                <a:sym typeface="Arial"/>
              </a:rPr>
              <a:t>The </a:t>
            </a:r>
            <a:r>
              <a:rPr sz="1800" i="1">
                <a:latin typeface="+mn-lt"/>
                <a:ea typeface="+mn-ea"/>
                <a:cs typeface="+mn-cs"/>
                <a:sym typeface="Arial"/>
              </a:rPr>
              <a:t>Salmonella typhimurium </a:t>
            </a:r>
            <a:r>
              <a:rPr sz="1800">
                <a:latin typeface="+mn-lt"/>
                <a:ea typeface="+mn-ea"/>
                <a:cs typeface="+mn-cs"/>
                <a:sym typeface="Arial"/>
              </a:rPr>
              <a:t>bacterium has completed cell division. The separation between the two cells can be clearly seen (arrow).</a:t>
            </a:r>
          </a:p>
        </p:txBody>
      </p:sp>
      <p:sp>
        <p:nvSpPr>
          <p:cNvPr id="358" name="Shape 358"/>
          <p:cNvSpPr/>
          <p:nvPr/>
        </p:nvSpPr>
        <p:spPr>
          <a:xfrm>
            <a:off x="8089900" y="4896978"/>
            <a:ext cx="49149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The gram positive coccus is the process of binary fission. A cross wall (arrow) has formed.</a:t>
            </a:r>
          </a:p>
        </p:txBody>
      </p:sp>
      <p:sp>
        <p:nvSpPr>
          <p:cNvPr id="359" name="Shape 359"/>
          <p:cNvSpPr/>
          <p:nvPr/>
        </p:nvSpPr>
        <p:spPr>
          <a:xfrm flipV="1">
            <a:off x="10985500" y="3247429"/>
            <a:ext cx="541973" cy="3771"/>
          </a:xfrm>
          <a:prstGeom prst="line">
            <a:avLst/>
          </a:prstGeom>
          <a:ln w="25400">
            <a:solidFill>
              <a:srgbClr val="FFFFFF"/>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60" name="Shape 360"/>
          <p:cNvSpPr/>
          <p:nvPr/>
        </p:nvSpPr>
        <p:spPr>
          <a:xfrm flipV="1">
            <a:off x="10325100" y="7162800"/>
            <a:ext cx="541973" cy="3771"/>
          </a:xfrm>
          <a:prstGeom prst="line">
            <a:avLst/>
          </a:prstGeom>
          <a:ln w="25400">
            <a:solidFill>
              <a:srgbClr val="FFFFFF"/>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p:cNvSpPr>
          <p:nvPr>
            <p:ph type="title"/>
          </p:nvPr>
        </p:nvSpPr>
        <p:spPr>
          <a:xfrm>
            <a:off x="381000" y="368300"/>
            <a:ext cx="5486152" cy="1621433"/>
          </a:xfrm>
          <a:prstGeom prst="rect">
            <a:avLst/>
          </a:prstGeom>
        </p:spPr>
        <p:txBody>
          <a:bodyPr/>
          <a:lstStyle>
            <a:lvl1pPr>
              <a:tabLst>
                <a:tab pos="952500" algn="l"/>
              </a:tabLst>
            </a:lvl1pPr>
          </a:lstStyle>
          <a:p>
            <a:r>
              <a:t>Introduction to Mitosis</a:t>
            </a:r>
          </a:p>
        </p:txBody>
      </p:sp>
      <p:sp>
        <p:nvSpPr>
          <p:cNvPr id="363" name="Shape 363"/>
          <p:cNvSpPr>
            <a:spLocks noGrp="1"/>
          </p:cNvSpPr>
          <p:nvPr>
            <p:ph type="body" sz="half" idx="1"/>
          </p:nvPr>
        </p:nvSpPr>
        <p:spPr>
          <a:xfrm>
            <a:off x="368300" y="2340123"/>
            <a:ext cx="6530678" cy="6994377"/>
          </a:xfrm>
          <a:prstGeom prst="rect">
            <a:avLst/>
          </a:prstGeom>
        </p:spPr>
        <p:txBody>
          <a:bodyPr/>
          <a:lstStyle/>
          <a:p>
            <a:pPr marL="345600" indent="-345600">
              <a:tabLst>
                <a:tab pos="1016000" algn="l"/>
              </a:tabLst>
            </a:pPr>
            <a:r>
              <a:rPr b="1" dirty="0">
                <a:solidFill>
                  <a:srgbClr val="006993"/>
                </a:solidFill>
              </a:rPr>
              <a:t>Mitosis</a:t>
            </a:r>
            <a:r>
              <a:rPr dirty="0"/>
              <a:t> (nuclear division) and </a:t>
            </a:r>
            <a:r>
              <a:rPr b="1" dirty="0">
                <a:solidFill>
                  <a:srgbClr val="006993"/>
                </a:solidFill>
              </a:rPr>
              <a:t>cytokinesis</a:t>
            </a:r>
            <a:r>
              <a:rPr dirty="0"/>
              <a:t> (division of the cytoplasm) together make up </a:t>
            </a:r>
            <a:r>
              <a:rPr b="1" dirty="0">
                <a:solidFill>
                  <a:srgbClr val="006993"/>
                </a:solidFill>
              </a:rPr>
              <a:t>M-phase</a:t>
            </a:r>
            <a:r>
              <a:rPr dirty="0"/>
              <a:t> of the cell cycle.</a:t>
            </a:r>
          </a:p>
          <a:p>
            <a:pPr marL="345600" indent="-345600">
              <a:tabLst>
                <a:tab pos="1016000" algn="l"/>
              </a:tabLst>
            </a:pPr>
            <a:r>
              <a:rPr dirty="0"/>
              <a:t>M-phase results in two daughter cells (right). </a:t>
            </a:r>
          </a:p>
          <a:p>
            <a:pPr marL="345600" indent="-345600">
              <a:tabLst>
                <a:tab pos="1016000" algn="l"/>
              </a:tabLst>
            </a:pPr>
            <a:r>
              <a:rPr dirty="0"/>
              <a:t>The cells are genetically identical.</a:t>
            </a:r>
          </a:p>
          <a:p>
            <a:pPr marL="345600" indent="-345600">
              <a:tabLst>
                <a:tab pos="1016000" algn="l"/>
              </a:tabLst>
            </a:pPr>
            <a:r>
              <a:rPr dirty="0"/>
              <a:t>There is no change in chromosomal number.</a:t>
            </a:r>
          </a:p>
          <a:p>
            <a:pPr marL="680045" lvl="1" indent="-320000">
              <a:tabLst>
                <a:tab pos="1485900" algn="l"/>
              </a:tabLst>
            </a:pPr>
            <a:r>
              <a:rPr dirty="0"/>
              <a:t>Cells are diploid, each with two sets of chromosomes.</a:t>
            </a:r>
          </a:p>
          <a:p>
            <a:pPr marL="680045" lvl="1" indent="-320000">
              <a:tabLst>
                <a:tab pos="1485900" algn="l"/>
              </a:tabLst>
            </a:pPr>
            <a:r>
              <a:rPr dirty="0"/>
              <a:t>In humans the diploid number is 46</a:t>
            </a:r>
          </a:p>
          <a:p>
            <a:pPr marL="345600" indent="-345600">
              <a:tabLst>
                <a:tab pos="1016000" algn="l"/>
              </a:tabLst>
            </a:pPr>
            <a:r>
              <a:rPr dirty="0"/>
              <a:t>Mitosis has three main functions:</a:t>
            </a:r>
          </a:p>
          <a:p>
            <a:pPr marL="680045" lvl="1" indent="-320000">
              <a:buClr>
                <a:srgbClr val="000000"/>
              </a:buClr>
              <a:tabLst>
                <a:tab pos="1485900" algn="l"/>
              </a:tabLst>
              <a:defRPr b="1">
                <a:solidFill>
                  <a:srgbClr val="006993"/>
                </a:solidFill>
              </a:defRPr>
            </a:pPr>
            <a:r>
              <a:rPr dirty="0"/>
              <a:t>Growth</a:t>
            </a:r>
          </a:p>
          <a:p>
            <a:pPr marL="680045" lvl="1" indent="-320000">
              <a:buClr>
                <a:srgbClr val="000000"/>
              </a:buClr>
              <a:tabLst>
                <a:tab pos="1485900" algn="l"/>
              </a:tabLst>
              <a:defRPr b="1">
                <a:solidFill>
                  <a:srgbClr val="006993"/>
                </a:solidFill>
              </a:defRPr>
            </a:pPr>
            <a:r>
              <a:rPr dirty="0"/>
              <a:t>Repair</a:t>
            </a:r>
          </a:p>
          <a:p>
            <a:pPr marL="680045" lvl="1" indent="-320000">
              <a:buClr>
                <a:schemeClr val="tx2">
                  <a:lumMod val="10000"/>
                </a:schemeClr>
              </a:buClr>
              <a:tabLst>
                <a:tab pos="1485900" algn="l"/>
              </a:tabLst>
            </a:pPr>
            <a:r>
              <a:rPr b="1" dirty="0">
                <a:solidFill>
                  <a:srgbClr val="006993"/>
                </a:solidFill>
              </a:rPr>
              <a:t>Asexual reproduction</a:t>
            </a:r>
            <a:r>
              <a:rPr dirty="0"/>
              <a:t> (in a small number </a:t>
            </a:r>
            <a:br>
              <a:rPr dirty="0"/>
            </a:br>
            <a:r>
              <a:rPr dirty="0"/>
              <a:t>of eukaryotes).</a:t>
            </a:r>
          </a:p>
        </p:txBody>
      </p:sp>
      <p:grpSp>
        <p:nvGrpSpPr>
          <p:cNvPr id="370" name="Group 370"/>
          <p:cNvGrpSpPr/>
          <p:nvPr/>
        </p:nvGrpSpPr>
        <p:grpSpPr>
          <a:xfrm>
            <a:off x="7734300" y="4165600"/>
            <a:ext cx="5257800" cy="5600700"/>
            <a:chOff x="0" y="0"/>
            <a:chExt cx="5257800" cy="5600700"/>
          </a:xfrm>
        </p:grpSpPr>
        <p:sp>
          <p:nvSpPr>
            <p:cNvPr id="364" name="Shape 364"/>
            <p:cNvSpPr/>
            <p:nvPr/>
          </p:nvSpPr>
          <p:spPr>
            <a:xfrm>
              <a:off x="0" y="0"/>
              <a:ext cx="5257800" cy="5600700"/>
            </a:xfrm>
            <a:prstGeom prst="rect">
              <a:avLst/>
            </a:prstGeom>
            <a:solidFill>
              <a:srgbClr val="FFFFFF">
                <a:alpha val="5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368" name="Group 368"/>
            <p:cNvGrpSpPr/>
            <p:nvPr/>
          </p:nvGrpSpPr>
          <p:grpSpPr>
            <a:xfrm>
              <a:off x="457200" y="160493"/>
              <a:ext cx="4343400" cy="3874115"/>
              <a:chOff x="0" y="0"/>
              <a:chExt cx="4343399" cy="3874113"/>
            </a:xfrm>
          </p:grpSpPr>
          <p:sp>
            <p:nvSpPr>
              <p:cNvPr id="365" name="Shape 365"/>
              <p:cNvSpPr/>
              <p:nvPr/>
            </p:nvSpPr>
            <p:spPr>
              <a:xfrm>
                <a:off x="0" y="0"/>
                <a:ext cx="4343400" cy="3874114"/>
              </a:xfrm>
              <a:prstGeom prst="rect">
                <a:avLst/>
              </a:prstGeom>
              <a:solidFill>
                <a:srgbClr val="531B93">
                  <a:alpha val="85000"/>
                </a:srgbClr>
              </a:solidFill>
              <a:ln w="254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127000" tIns="127000" rIns="127000" bIns="127000" numCol="1" anchor="t">
                <a:noAutofit/>
              </a:bodyPr>
              <a:lstStyle>
                <a:lvl1pPr algn="ctr">
                  <a:lnSpc>
                    <a:spcPts val="2800"/>
                  </a:lnSpc>
                  <a:tabLst>
                    <a:tab pos="520700" algn="l"/>
                  </a:tabLst>
                  <a:defRPr sz="2400" b="1">
                    <a:solidFill>
                      <a:srgbClr val="FFFFFF"/>
                    </a:solidFill>
                  </a:defRPr>
                </a:lvl1pPr>
              </a:lstStyle>
              <a:p>
                <a:r>
                  <a:t>Normal male karyotype</a:t>
                </a:r>
              </a:p>
            </p:txBody>
          </p:sp>
          <p:pic>
            <p:nvPicPr>
              <p:cNvPr id="366" name="Male Karyotype.png"/>
              <p:cNvPicPr>
                <a:picLocks noChangeAspect="1"/>
              </p:cNvPicPr>
              <p:nvPr/>
            </p:nvPicPr>
            <p:blipFill>
              <a:blip r:embed="rId2">
                <a:extLst/>
              </a:blip>
              <a:stretch>
                <a:fillRect/>
              </a:stretch>
            </p:blipFill>
            <p:spPr>
              <a:xfrm>
                <a:off x="170751" y="518363"/>
                <a:ext cx="3999647" cy="3217833"/>
              </a:xfrm>
              <a:prstGeom prst="rect">
                <a:avLst/>
              </a:prstGeom>
              <a:ln w="25400" cap="flat">
                <a:noFill/>
                <a:miter lim="400000"/>
              </a:ln>
              <a:effectLst>
                <a:outerShdw blurRad="25400" dist="12700" dir="5400000" rotWithShape="0">
                  <a:srgbClr val="000000">
                    <a:alpha val="50000"/>
                  </a:srgbClr>
                </a:outerShdw>
              </a:effectLst>
            </p:spPr>
          </p:pic>
          <p:sp>
            <p:nvSpPr>
              <p:cNvPr id="367" name="Shape 367"/>
              <p:cNvSpPr/>
              <p:nvPr/>
            </p:nvSpPr>
            <p:spPr>
              <a:xfrm>
                <a:off x="3125249" y="3005017"/>
                <a:ext cx="668984" cy="678969"/>
              </a:xfrm>
              <a:prstGeom prst="rect">
                <a:avLst/>
              </a:prstGeom>
              <a:noFill/>
              <a:ln w="50800" cap="flat">
                <a:solidFill>
                  <a:srgbClr val="FF26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369" name="Shape 369"/>
            <p:cNvSpPr/>
            <p:nvPr/>
          </p:nvSpPr>
          <p:spPr>
            <a:xfrm>
              <a:off x="455870" y="4132579"/>
              <a:ext cx="4346060" cy="1326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sz="2200">
                  <a:solidFill>
                    <a:srgbClr val="000000"/>
                  </a:solidFill>
                </a:defRPr>
              </a:pPr>
              <a:r>
                <a:rPr sz="1800"/>
                <a:t>Humans have 23 pairs of chromosomes,</a:t>
              </a:r>
              <a:br>
                <a:rPr sz="1800"/>
              </a:br>
              <a:r>
                <a:rPr sz="1800"/>
                <a:t>22 pairs of autosomes and 1 pair of sex chromosomes. The karyotype above is for a normal male. The sex chromosomes (XY in this example) are highlighted.</a:t>
              </a:r>
            </a:p>
          </p:txBody>
        </p:sp>
      </p:grpSp>
      <p:pic>
        <p:nvPicPr>
          <p:cNvPr id="371" name="Mitosis telophase.jpg"/>
          <p:cNvPicPr>
            <a:picLocks noChangeAspect="1"/>
          </p:cNvPicPr>
          <p:nvPr/>
        </p:nvPicPr>
        <p:blipFill>
          <a:blip r:embed="rId3">
            <a:extLst/>
          </a:blip>
          <a:stretch>
            <a:fillRect/>
          </a:stretch>
        </p:blipFill>
        <p:spPr>
          <a:xfrm>
            <a:off x="7766976" y="-19314"/>
            <a:ext cx="5238752" cy="4191001"/>
          </a:xfrm>
          <a:prstGeom prst="rect">
            <a:avLst/>
          </a:prstGeom>
          <a:ln w="25400">
            <a:solidFill>
              <a:srgbClr val="FFFFFF"/>
            </a:solidFill>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6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6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6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6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6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36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36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363">
                                            <p:txEl>
                                              <p:pRg st="9" end="9"/>
                                            </p:txEl>
                                          </p:spTgt>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2" nodeType="afterEffect">
                                  <p:stCondLst>
                                    <p:cond delay="0"/>
                                  </p:stCondLst>
                                  <p:iterate>
                                    <p:tmAbs val="0"/>
                                  </p:iterate>
                                  <p:childTnLst>
                                    <p:set>
                                      <p:cBhvr>
                                        <p:cTn id="47" fill="hold"/>
                                        <p:tgtEl>
                                          <p:spTgt spid="37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3" nodeType="clickEffect">
                                  <p:stCondLst>
                                    <p:cond delay="0"/>
                                  </p:stCondLst>
                                  <p:iterate>
                                    <p:tmAbs val="0"/>
                                  </p:iterate>
                                  <p:childTnLst>
                                    <p:set>
                                      <p:cBhvr>
                                        <p:cTn id="51" fill="hold"/>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1" build="p" bldLvl="5" animBg="1" advAuto="0"/>
      <p:bldP spid="370" grpId="3" animBg="1" advAuto="0"/>
      <p:bldP spid="371"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7696200" y="1790700"/>
            <a:ext cx="5308600" cy="5016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374" name="Cell Cycle phases 2.pdf"/>
          <p:cNvPicPr>
            <a:picLocks noChangeAspect="1"/>
          </p:cNvPicPr>
          <p:nvPr/>
        </p:nvPicPr>
        <p:blipFill>
          <a:blip r:embed="rId2">
            <a:extLst/>
          </a:blip>
          <a:stretch>
            <a:fillRect/>
          </a:stretch>
        </p:blipFill>
        <p:spPr>
          <a:xfrm>
            <a:off x="585449" y="4318000"/>
            <a:ext cx="4893145" cy="5016500"/>
          </a:xfrm>
          <a:prstGeom prst="rect">
            <a:avLst/>
          </a:prstGeom>
          <a:ln w="12700">
            <a:miter lim="400000"/>
          </a:ln>
        </p:spPr>
      </p:pic>
      <p:pic>
        <p:nvPicPr>
          <p:cNvPr id="375" name="Anaphase TEM mitosis EII.jpg"/>
          <p:cNvPicPr>
            <a:picLocks noChangeAspect="1"/>
          </p:cNvPicPr>
          <p:nvPr/>
        </p:nvPicPr>
        <p:blipFill>
          <a:blip r:embed="rId3">
            <a:extLst/>
          </a:blip>
          <a:stretch>
            <a:fillRect/>
          </a:stretch>
        </p:blipFill>
        <p:spPr>
          <a:xfrm>
            <a:off x="7744739" y="1841500"/>
            <a:ext cx="5270501" cy="4539556"/>
          </a:xfrm>
          <a:prstGeom prst="rect">
            <a:avLst/>
          </a:prstGeom>
          <a:ln w="25400">
            <a:solidFill>
              <a:srgbClr val="FFFFFF"/>
            </a:solidFill>
            <a:miter lim="400000"/>
          </a:ln>
        </p:spPr>
      </p:pic>
      <p:sp>
        <p:nvSpPr>
          <p:cNvPr id="376" name="Shape 376"/>
          <p:cNvSpPr>
            <a:spLocks noGrp="1"/>
          </p:cNvSpPr>
          <p:nvPr>
            <p:ph type="title"/>
          </p:nvPr>
        </p:nvSpPr>
        <p:spPr>
          <a:prstGeom prst="rect">
            <a:avLst/>
          </a:prstGeom>
        </p:spPr>
        <p:txBody>
          <a:bodyPr/>
          <a:lstStyle>
            <a:lvl1pPr>
              <a:tabLst>
                <a:tab pos="952500" algn="l"/>
              </a:tabLst>
            </a:lvl1pPr>
          </a:lstStyle>
          <a:p>
            <a:r>
              <a:t>The Cell Cycle in Eukaryotes</a:t>
            </a:r>
          </a:p>
        </p:txBody>
      </p:sp>
      <p:sp>
        <p:nvSpPr>
          <p:cNvPr id="377" name="Shape 377"/>
          <p:cNvSpPr/>
          <p:nvPr/>
        </p:nvSpPr>
        <p:spPr>
          <a:xfrm>
            <a:off x="7734300" y="6459078"/>
            <a:ext cx="43053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tabLst>
                <a:tab pos="520700" algn="l"/>
              </a:tabLst>
              <a:defRPr>
                <a:solidFill>
                  <a:srgbClr val="006795"/>
                </a:solidFill>
              </a:defRPr>
            </a:pPr>
            <a:r>
              <a:rPr b="1"/>
              <a:t>Anaphase</a:t>
            </a:r>
            <a:r>
              <a:t>: separation of chromosomes.</a:t>
            </a:r>
          </a:p>
        </p:txBody>
      </p:sp>
      <p:grpSp>
        <p:nvGrpSpPr>
          <p:cNvPr id="380" name="Group 380"/>
          <p:cNvGrpSpPr/>
          <p:nvPr/>
        </p:nvGrpSpPr>
        <p:grpSpPr>
          <a:xfrm>
            <a:off x="4826633" y="4820778"/>
            <a:ext cx="1867036" cy="577172"/>
            <a:chOff x="0" y="0"/>
            <a:chExt cx="1867035" cy="577170"/>
          </a:xfrm>
        </p:grpSpPr>
        <p:sp>
          <p:nvSpPr>
            <p:cNvPr id="378" name="Shape 378"/>
            <p:cNvSpPr/>
            <p:nvPr/>
          </p:nvSpPr>
          <p:spPr>
            <a:xfrm flipV="1">
              <a:off x="0" y="144393"/>
              <a:ext cx="664572" cy="432778"/>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79" name="Shape 379"/>
            <p:cNvSpPr/>
            <p:nvPr/>
          </p:nvSpPr>
          <p:spPr>
            <a:xfrm>
              <a:off x="659766" y="-1"/>
              <a:ext cx="120727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Interphase</a:t>
              </a:r>
            </a:p>
          </p:txBody>
        </p:sp>
      </p:grpSp>
      <p:grpSp>
        <p:nvGrpSpPr>
          <p:cNvPr id="383" name="Group 383"/>
          <p:cNvGrpSpPr/>
          <p:nvPr/>
        </p:nvGrpSpPr>
        <p:grpSpPr>
          <a:xfrm>
            <a:off x="5362246" y="6662278"/>
            <a:ext cx="1711704" cy="259222"/>
            <a:chOff x="0" y="0"/>
            <a:chExt cx="1711703" cy="259221"/>
          </a:xfrm>
        </p:grpSpPr>
        <p:sp>
          <p:nvSpPr>
            <p:cNvPr id="381" name="Shape 381"/>
            <p:cNvSpPr/>
            <p:nvPr/>
          </p:nvSpPr>
          <p:spPr>
            <a:xfrm flipV="1">
              <a:off x="0" y="119521"/>
              <a:ext cx="852288" cy="3598"/>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82" name="Shape 382"/>
            <p:cNvSpPr/>
            <p:nvPr/>
          </p:nvSpPr>
          <p:spPr>
            <a:xfrm>
              <a:off x="873453" y="-1"/>
              <a:ext cx="838251"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Mitosis</a:t>
              </a:r>
            </a:p>
          </p:txBody>
        </p:sp>
      </p:grpSp>
      <p:grpSp>
        <p:nvGrpSpPr>
          <p:cNvPr id="386" name="Group 386"/>
          <p:cNvGrpSpPr/>
          <p:nvPr/>
        </p:nvGrpSpPr>
        <p:grpSpPr>
          <a:xfrm>
            <a:off x="5270884" y="7620000"/>
            <a:ext cx="2222709" cy="587259"/>
            <a:chOff x="0" y="0"/>
            <a:chExt cx="2222707" cy="587258"/>
          </a:xfrm>
        </p:grpSpPr>
        <p:sp>
          <p:nvSpPr>
            <p:cNvPr id="384" name="Shape 384"/>
            <p:cNvSpPr/>
            <p:nvPr/>
          </p:nvSpPr>
          <p:spPr>
            <a:xfrm>
              <a:off x="0" y="0"/>
              <a:ext cx="860675" cy="40640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85" name="Shape 385"/>
            <p:cNvSpPr/>
            <p:nvPr/>
          </p:nvSpPr>
          <p:spPr>
            <a:xfrm>
              <a:off x="851107" y="282458"/>
              <a:ext cx="137160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Cytokinesis</a:t>
              </a:r>
            </a:p>
          </p:txBody>
        </p:sp>
      </p:grpSp>
      <p:sp>
        <p:nvSpPr>
          <p:cNvPr id="387" name="Shape 387"/>
          <p:cNvSpPr/>
          <p:nvPr/>
        </p:nvSpPr>
        <p:spPr>
          <a:xfrm>
            <a:off x="12570643" y="6271443"/>
            <a:ext cx="4318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sz="500">
                <a:solidFill>
                  <a:srgbClr val="000000"/>
                </a:solidFill>
              </a:defRPr>
            </a:lvl1pPr>
          </a:lstStyle>
          <a:p>
            <a:r>
              <a:t>Photo: EII</a:t>
            </a:r>
          </a:p>
        </p:txBody>
      </p:sp>
      <p:sp>
        <p:nvSpPr>
          <p:cNvPr id="388" name="Shape 388"/>
          <p:cNvSpPr>
            <a:spLocks noGrp="1"/>
          </p:cNvSpPr>
          <p:nvPr>
            <p:ph type="body" sz="quarter" idx="1"/>
          </p:nvPr>
        </p:nvSpPr>
        <p:spPr>
          <a:xfrm>
            <a:off x="368300" y="1790700"/>
            <a:ext cx="6536780" cy="2265214"/>
          </a:xfrm>
          <a:prstGeom prst="rect">
            <a:avLst/>
          </a:prstGeom>
        </p:spPr>
        <p:txBody>
          <a:bodyPr/>
          <a:lstStyle/>
          <a:p>
            <a:pPr marL="345600" indent="-345600">
              <a:tabLst>
                <a:tab pos="1016000" algn="l"/>
              </a:tabLst>
            </a:pPr>
            <a:r>
              <a:t>Mitosis is just one part of the </a:t>
            </a:r>
            <a:r>
              <a:rPr b="1">
                <a:solidFill>
                  <a:srgbClr val="006994"/>
                </a:solidFill>
              </a:rPr>
              <a:t>cell cycle</a:t>
            </a:r>
            <a:r>
              <a:t>. </a:t>
            </a:r>
          </a:p>
          <a:p>
            <a:pPr marL="345600" indent="-345600">
              <a:tabLst>
                <a:tab pos="1016000" algn="l"/>
              </a:tabLst>
            </a:pPr>
            <a:r>
              <a:t>There are two main phases in the cell cycle:</a:t>
            </a:r>
          </a:p>
          <a:p>
            <a:pPr marL="680045" lvl="1" indent="-320000">
              <a:tabLst>
                <a:tab pos="1485900" algn="l"/>
              </a:tabLst>
            </a:pPr>
            <a:r>
              <a:t>Interphase (itself made up of three stages)</a:t>
            </a:r>
          </a:p>
          <a:p>
            <a:pPr marL="680045" lvl="1" indent="-320000">
              <a:tabLst>
                <a:tab pos="1485900" algn="l"/>
              </a:tabLst>
            </a:pPr>
            <a:r>
              <a:t>M-phase consisting of mitosis (nuclear division) and cytokinesis (division of the cytoplasm)</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8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8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388">
                                            <p:bg/>
                                          </p:spTgt>
                                        </p:tgtEl>
                                        <p:attrNameLst>
                                          <p:attrName>style.visibility</p:attrName>
                                        </p:attrNameLst>
                                      </p:cBhvr>
                                      <p:to>
                                        <p:strVal val="visible"/>
                                      </p:to>
                                    </p:set>
                                  </p:childTnLst>
                                </p:cTn>
                              </p:par>
                              <p:par>
                                <p:cTn id="17" presetID="1" presetClass="entr" presetSubtype="0" fill="hold" grpId="4" nodeType="withEffect">
                                  <p:stCondLst>
                                    <p:cond delay="0"/>
                                  </p:stCondLst>
                                  <p:iterate>
                                    <p:tmAbs val="0"/>
                                  </p:iterate>
                                  <p:childTnLst>
                                    <p:set>
                                      <p:cBhvr>
                                        <p:cTn id="18" fill="hold"/>
                                        <p:tgtEl>
                                          <p:spTgt spid="38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4" nodeType="clickEffect">
                                  <p:stCondLst>
                                    <p:cond delay="0"/>
                                  </p:stCondLst>
                                  <p:iterate>
                                    <p:tmAbs val="0"/>
                                  </p:iterate>
                                  <p:childTnLst>
                                    <p:set>
                                      <p:cBhvr>
                                        <p:cTn id="22" fill="hold"/>
                                        <p:tgtEl>
                                          <p:spTgt spid="38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4" nodeType="clickEffect">
                                  <p:stCondLst>
                                    <p:cond delay="0"/>
                                  </p:stCondLst>
                                  <p:iterate>
                                    <p:tmAbs val="0"/>
                                  </p:iterate>
                                  <p:childTnLst>
                                    <p:set>
                                      <p:cBhvr>
                                        <p:cTn id="26" fill="hold"/>
                                        <p:tgtEl>
                                          <p:spTgt spid="38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4" nodeType="clickEffect">
                                  <p:stCondLst>
                                    <p:cond delay="0"/>
                                  </p:stCondLst>
                                  <p:iterate>
                                    <p:tmAbs val="0"/>
                                  </p:iterate>
                                  <p:childTnLst>
                                    <p:set>
                                      <p:cBhvr>
                                        <p:cTn id="30" fill="hold"/>
                                        <p:tgtEl>
                                          <p:spTgt spid="3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animBg="1" advAuto="0"/>
      <p:bldP spid="383" grpId="2" animBg="1" advAuto="0"/>
      <p:bldP spid="386" grpId="3" animBg="1" advAuto="0"/>
      <p:bldP spid="388" grpId="4"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nvSpPr>
        <p:spPr>
          <a:xfrm>
            <a:off x="7162800" y="-12700"/>
            <a:ext cx="5842000" cy="97663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391" name="Cell Cycle phases.pdf"/>
          <p:cNvPicPr>
            <a:picLocks noChangeAspect="1"/>
          </p:cNvPicPr>
          <p:nvPr/>
        </p:nvPicPr>
        <p:blipFill>
          <a:blip r:embed="rId2">
            <a:extLst/>
          </a:blip>
          <a:stretch>
            <a:fillRect/>
          </a:stretch>
        </p:blipFill>
        <p:spPr>
          <a:xfrm>
            <a:off x="7035173" y="-254000"/>
            <a:ext cx="5791827" cy="5956300"/>
          </a:xfrm>
          <a:prstGeom prst="rect">
            <a:avLst/>
          </a:prstGeom>
          <a:ln w="12700">
            <a:miter lim="400000"/>
          </a:ln>
        </p:spPr>
      </p:pic>
      <p:sp>
        <p:nvSpPr>
          <p:cNvPr id="392" name="Shape 392"/>
          <p:cNvSpPr/>
          <p:nvPr/>
        </p:nvSpPr>
        <p:spPr>
          <a:xfrm>
            <a:off x="7655231" y="5763245"/>
            <a:ext cx="4826001" cy="3556001"/>
          </a:xfrm>
          <a:custGeom>
            <a:avLst/>
            <a:gdLst/>
            <a:ahLst/>
            <a:cxnLst>
              <a:cxn ang="0">
                <a:pos x="wd2" y="hd2"/>
              </a:cxn>
              <a:cxn ang="5400000">
                <a:pos x="wd2" y="hd2"/>
              </a:cxn>
              <a:cxn ang="10800000">
                <a:pos x="wd2" y="hd2"/>
              </a:cxn>
              <a:cxn ang="16200000">
                <a:pos x="wd2" y="hd2"/>
              </a:cxn>
            </a:cxnLst>
            <a:rect l="0" t="0" r="r" b="b"/>
            <a:pathLst>
              <a:path w="21441" h="21379" extrusionOk="0">
                <a:moveTo>
                  <a:pt x="800" y="2794"/>
                </a:moveTo>
                <a:cubicBezTo>
                  <a:pt x="1599" y="2073"/>
                  <a:pt x="2297" y="1469"/>
                  <a:pt x="2664" y="1307"/>
                </a:cubicBezTo>
                <a:cubicBezTo>
                  <a:pt x="3562" y="911"/>
                  <a:pt x="5777" y="12"/>
                  <a:pt x="6668" y="0"/>
                </a:cubicBezTo>
                <a:cubicBezTo>
                  <a:pt x="7155" y="-7"/>
                  <a:pt x="8211" y="374"/>
                  <a:pt x="8709" y="541"/>
                </a:cubicBezTo>
                <a:cubicBezTo>
                  <a:pt x="9378" y="764"/>
                  <a:pt x="10768" y="488"/>
                  <a:pt x="11593" y="841"/>
                </a:cubicBezTo>
                <a:cubicBezTo>
                  <a:pt x="11849" y="950"/>
                  <a:pt x="11793" y="1487"/>
                  <a:pt x="13989" y="1683"/>
                </a:cubicBezTo>
                <a:cubicBezTo>
                  <a:pt x="16188" y="1878"/>
                  <a:pt x="16890" y="1224"/>
                  <a:pt x="17539" y="1322"/>
                </a:cubicBezTo>
                <a:cubicBezTo>
                  <a:pt x="18258" y="1430"/>
                  <a:pt x="19697" y="1850"/>
                  <a:pt x="20235" y="2434"/>
                </a:cubicBezTo>
                <a:cubicBezTo>
                  <a:pt x="20785" y="3033"/>
                  <a:pt x="21334" y="4891"/>
                  <a:pt x="21166" y="5499"/>
                </a:cubicBezTo>
                <a:cubicBezTo>
                  <a:pt x="21066" y="5864"/>
                  <a:pt x="20650" y="8099"/>
                  <a:pt x="20456" y="8504"/>
                </a:cubicBezTo>
                <a:cubicBezTo>
                  <a:pt x="20235" y="8968"/>
                  <a:pt x="21173" y="10956"/>
                  <a:pt x="21432" y="11449"/>
                </a:cubicBezTo>
                <a:cubicBezTo>
                  <a:pt x="21559" y="11689"/>
                  <a:pt x="20318" y="13088"/>
                  <a:pt x="20412" y="13328"/>
                </a:cubicBezTo>
                <a:cubicBezTo>
                  <a:pt x="20587" y="13774"/>
                  <a:pt x="19584" y="14640"/>
                  <a:pt x="19480" y="15251"/>
                </a:cubicBezTo>
                <a:cubicBezTo>
                  <a:pt x="19320" y="16193"/>
                  <a:pt x="19852" y="17588"/>
                  <a:pt x="19347" y="18016"/>
                </a:cubicBezTo>
                <a:cubicBezTo>
                  <a:pt x="18703" y="18561"/>
                  <a:pt x="17636" y="21593"/>
                  <a:pt x="16774" y="21366"/>
                </a:cubicBezTo>
                <a:cubicBezTo>
                  <a:pt x="16424" y="21275"/>
                  <a:pt x="15001" y="20735"/>
                  <a:pt x="14655" y="20555"/>
                </a:cubicBezTo>
                <a:cubicBezTo>
                  <a:pt x="14248" y="20343"/>
                  <a:pt x="13223" y="21207"/>
                  <a:pt x="12825" y="21306"/>
                </a:cubicBezTo>
                <a:cubicBezTo>
                  <a:pt x="12602" y="21362"/>
                  <a:pt x="11231" y="20904"/>
                  <a:pt x="11006" y="21006"/>
                </a:cubicBezTo>
                <a:cubicBezTo>
                  <a:pt x="10343" y="21304"/>
                  <a:pt x="8122" y="20445"/>
                  <a:pt x="7412" y="20345"/>
                </a:cubicBezTo>
                <a:cubicBezTo>
                  <a:pt x="6489" y="20214"/>
                  <a:pt x="4076" y="19155"/>
                  <a:pt x="3196" y="18857"/>
                </a:cubicBezTo>
                <a:cubicBezTo>
                  <a:pt x="2487" y="18617"/>
                  <a:pt x="2925" y="16890"/>
                  <a:pt x="2708" y="16633"/>
                </a:cubicBezTo>
                <a:cubicBezTo>
                  <a:pt x="2357" y="16215"/>
                  <a:pt x="490" y="18677"/>
                  <a:pt x="556" y="15687"/>
                </a:cubicBezTo>
                <a:cubicBezTo>
                  <a:pt x="562" y="15418"/>
                  <a:pt x="1469" y="14271"/>
                  <a:pt x="1666" y="13823"/>
                </a:cubicBezTo>
                <a:cubicBezTo>
                  <a:pt x="1858" y="13385"/>
                  <a:pt x="25" y="11188"/>
                  <a:pt x="2" y="10728"/>
                </a:cubicBezTo>
                <a:cubicBezTo>
                  <a:pt x="-41" y="9893"/>
                  <a:pt x="889" y="9661"/>
                  <a:pt x="734" y="7993"/>
                </a:cubicBezTo>
                <a:cubicBezTo>
                  <a:pt x="691" y="7531"/>
                  <a:pt x="1133" y="5770"/>
                  <a:pt x="1133" y="5770"/>
                </a:cubicBezTo>
                <a:cubicBezTo>
                  <a:pt x="1133" y="5770"/>
                  <a:pt x="639" y="2940"/>
                  <a:pt x="800" y="2794"/>
                </a:cubicBezTo>
                <a:close/>
              </a:path>
            </a:pathLst>
          </a:custGeom>
          <a:solidFill>
            <a:srgbClr val="EBEBEB"/>
          </a:solidFill>
          <a:ln w="50800">
            <a:solidFill>
              <a:srgbClr val="C0C0C0"/>
            </a:solidFill>
            <a:miter lim="400000"/>
          </a:ln>
        </p:spPr>
        <p:txBody>
          <a:bodyPr lIns="50800" tIns="50800" rIns="50800" bIns="50800"/>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393" name="Shape 393"/>
          <p:cNvSpPr>
            <a:spLocks noGrp="1"/>
          </p:cNvSpPr>
          <p:nvPr>
            <p:ph type="title"/>
          </p:nvPr>
        </p:nvSpPr>
        <p:spPr>
          <a:prstGeom prst="rect">
            <a:avLst/>
          </a:prstGeom>
        </p:spPr>
        <p:txBody>
          <a:bodyPr/>
          <a:lstStyle>
            <a:lvl1pPr>
              <a:tabLst>
                <a:tab pos="952500" algn="l"/>
              </a:tabLst>
            </a:lvl1pPr>
          </a:lstStyle>
          <a:p>
            <a:r>
              <a:t>Interphase</a:t>
            </a:r>
          </a:p>
        </p:txBody>
      </p:sp>
      <p:sp>
        <p:nvSpPr>
          <p:cNvPr id="394" name="Shape 394"/>
          <p:cNvSpPr>
            <a:spLocks noGrp="1"/>
          </p:cNvSpPr>
          <p:nvPr>
            <p:ph type="body" sz="half" idx="1"/>
          </p:nvPr>
        </p:nvSpPr>
        <p:spPr>
          <a:xfrm>
            <a:off x="368300" y="1790700"/>
            <a:ext cx="5670253" cy="5739309"/>
          </a:xfrm>
          <a:prstGeom prst="rect">
            <a:avLst/>
          </a:prstGeom>
        </p:spPr>
        <p:txBody>
          <a:bodyPr/>
          <a:lstStyle/>
          <a:p>
            <a:pPr>
              <a:tabLst>
                <a:tab pos="1016000" algn="l"/>
              </a:tabLst>
            </a:pPr>
            <a:r>
              <a:rPr b="1" dirty="0">
                <a:solidFill>
                  <a:srgbClr val="006994"/>
                </a:solidFill>
              </a:rPr>
              <a:t>Interphase</a:t>
            </a:r>
            <a:r>
              <a:rPr dirty="0"/>
              <a:t> accounts for 90% of the cell cycle. </a:t>
            </a:r>
          </a:p>
          <a:p>
            <a:pPr lvl="1">
              <a:tabLst>
                <a:tab pos="1485900" algn="l"/>
              </a:tabLst>
            </a:pPr>
            <a:r>
              <a:rPr dirty="0"/>
              <a:t>It is the longest phase of the cell cycle.</a:t>
            </a:r>
          </a:p>
          <a:p>
            <a:pPr marL="345600" indent="-345600">
              <a:tabLst>
                <a:tab pos="1016000" algn="l"/>
              </a:tabLst>
            </a:pPr>
            <a:r>
              <a:rPr dirty="0"/>
              <a:t>Interphase consists of three stages:</a:t>
            </a:r>
          </a:p>
          <a:p>
            <a:pPr marL="680045" lvl="1" indent="-320000">
              <a:buClr>
                <a:schemeClr val="tx2">
                  <a:lumMod val="10000"/>
                </a:schemeClr>
              </a:buClr>
              <a:tabLst>
                <a:tab pos="1485900" algn="l"/>
              </a:tabLst>
            </a:pPr>
            <a:r>
              <a:rPr b="1" dirty="0">
                <a:solidFill>
                  <a:srgbClr val="006994"/>
                </a:solidFill>
              </a:rPr>
              <a:t>First gap phase (G</a:t>
            </a:r>
            <a:r>
              <a:rPr b="1" baseline="-5999" dirty="0">
                <a:solidFill>
                  <a:srgbClr val="006994"/>
                </a:solidFill>
              </a:rPr>
              <a:t>1</a:t>
            </a:r>
            <a:r>
              <a:rPr b="1" dirty="0">
                <a:solidFill>
                  <a:srgbClr val="006994"/>
                </a:solidFill>
              </a:rPr>
              <a:t>)</a:t>
            </a:r>
            <a:br>
              <a:rPr b="1" dirty="0">
                <a:solidFill>
                  <a:srgbClr val="006994"/>
                </a:solidFill>
              </a:rPr>
            </a:br>
            <a:r>
              <a:rPr dirty="0"/>
              <a:t>The cell increases in size and makes the mRNA and proteins needed for S phase.</a:t>
            </a:r>
          </a:p>
          <a:p>
            <a:pPr marL="680045" lvl="1" indent="-320000">
              <a:buClr>
                <a:schemeClr val="tx2">
                  <a:lumMod val="10000"/>
                </a:schemeClr>
              </a:buClr>
              <a:tabLst>
                <a:tab pos="1485900" algn="l"/>
              </a:tabLst>
            </a:pPr>
            <a:r>
              <a:rPr b="1" dirty="0">
                <a:solidFill>
                  <a:srgbClr val="006994"/>
                </a:solidFill>
              </a:rPr>
              <a:t>Synthesis (S)</a:t>
            </a:r>
            <a:br>
              <a:rPr b="1" dirty="0">
                <a:solidFill>
                  <a:srgbClr val="006994"/>
                </a:solidFill>
              </a:rPr>
            </a:br>
            <a:r>
              <a:rPr dirty="0"/>
              <a:t>The cell duplicates its genetic material (chromosomes).</a:t>
            </a:r>
          </a:p>
          <a:p>
            <a:pPr marL="648045" lvl="1">
              <a:buClr>
                <a:srgbClr val="000000"/>
              </a:buClr>
              <a:buSzPct val="100000"/>
              <a:tabLst>
                <a:tab pos="1485900" algn="l"/>
              </a:tabLst>
              <a:defRPr b="1">
                <a:solidFill>
                  <a:srgbClr val="006994"/>
                </a:solidFill>
              </a:defRPr>
            </a:pPr>
            <a:r>
              <a:rPr dirty="0"/>
              <a:t>Second gap phase (G</a:t>
            </a:r>
            <a:r>
              <a:rPr baseline="-5999" dirty="0"/>
              <a:t>2</a:t>
            </a:r>
            <a:r>
              <a:rPr dirty="0"/>
              <a:t>)</a:t>
            </a:r>
          </a:p>
          <a:p>
            <a:pPr marL="935954" lvl="2" indent="-288000">
              <a:tabLst>
                <a:tab pos="1638300" algn="l"/>
              </a:tabLst>
              <a:defRPr sz="2000"/>
            </a:pPr>
            <a:r>
              <a:rPr dirty="0"/>
              <a:t>The nucleus is well defined</a:t>
            </a:r>
          </a:p>
          <a:p>
            <a:pPr marL="935954" lvl="2" indent="-288000">
              <a:tabLst>
                <a:tab pos="1638300" algn="l"/>
              </a:tabLst>
              <a:defRPr sz="2000"/>
            </a:pPr>
            <a:r>
              <a:rPr dirty="0"/>
              <a:t>Rapid cell growth and protein synthesis</a:t>
            </a:r>
          </a:p>
          <a:p>
            <a:pPr marL="935954" lvl="2" indent="-288000">
              <a:tabLst>
                <a:tab pos="1638300" algn="l"/>
              </a:tabLst>
              <a:defRPr sz="2000"/>
            </a:pPr>
            <a:r>
              <a:rPr dirty="0"/>
              <a:t>The cell prepares for mitosis</a:t>
            </a:r>
          </a:p>
        </p:txBody>
      </p:sp>
      <p:sp>
        <p:nvSpPr>
          <p:cNvPr id="395" name="Shape 395"/>
          <p:cNvSpPr/>
          <p:nvPr/>
        </p:nvSpPr>
        <p:spPr>
          <a:xfrm>
            <a:off x="11782896" y="2272850"/>
            <a:ext cx="508001"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tabLst>
                <a:tab pos="520700" algn="l"/>
              </a:tabLst>
              <a:defRPr sz="2600">
                <a:solidFill>
                  <a:srgbClr val="FFFFFF"/>
                </a:solidFill>
                <a:latin typeface="Arial Black"/>
                <a:ea typeface="Arial Black"/>
                <a:cs typeface="Arial Black"/>
                <a:sym typeface="Arial Black"/>
              </a:defRPr>
            </a:lvl1pPr>
          </a:lstStyle>
          <a:p>
            <a:r>
              <a:t>M</a:t>
            </a:r>
          </a:p>
        </p:txBody>
      </p:sp>
      <p:sp>
        <p:nvSpPr>
          <p:cNvPr id="396" name="Shape 396"/>
          <p:cNvSpPr/>
          <p:nvPr/>
        </p:nvSpPr>
        <p:spPr>
          <a:xfrm>
            <a:off x="9872334" y="4441469"/>
            <a:ext cx="609601" cy="495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algn="ctr">
              <a:tabLst>
                <a:tab pos="520700" algn="l"/>
              </a:tabLst>
              <a:defRPr sz="2600">
                <a:solidFill>
                  <a:srgbClr val="000000"/>
                </a:solidFill>
                <a:latin typeface="Arial Black"/>
                <a:ea typeface="Arial Black"/>
                <a:cs typeface="Arial Black"/>
                <a:sym typeface="Arial Black"/>
              </a:defRPr>
            </a:pPr>
            <a:r>
              <a:t>G</a:t>
            </a:r>
            <a:r>
              <a:rPr baseline="-5999"/>
              <a:t>1</a:t>
            </a:r>
          </a:p>
        </p:txBody>
      </p:sp>
      <p:sp>
        <p:nvSpPr>
          <p:cNvPr id="397" name="Shape 397"/>
          <p:cNvSpPr/>
          <p:nvPr/>
        </p:nvSpPr>
        <p:spPr>
          <a:xfrm>
            <a:off x="10602546" y="638607"/>
            <a:ext cx="6604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algn="ctr">
              <a:tabLst>
                <a:tab pos="520700" algn="l"/>
              </a:tabLst>
              <a:defRPr sz="2600">
                <a:solidFill>
                  <a:srgbClr val="000000"/>
                </a:solidFill>
                <a:latin typeface="Arial Black"/>
                <a:ea typeface="Arial Black"/>
                <a:cs typeface="Arial Black"/>
                <a:sym typeface="Arial Black"/>
              </a:defRPr>
            </a:pPr>
            <a:r>
              <a:t>G</a:t>
            </a:r>
            <a:r>
              <a:rPr baseline="-5999"/>
              <a:t>2</a:t>
            </a:r>
          </a:p>
        </p:txBody>
      </p:sp>
      <p:sp>
        <p:nvSpPr>
          <p:cNvPr id="398" name="Shape 398"/>
          <p:cNvSpPr/>
          <p:nvPr/>
        </p:nvSpPr>
        <p:spPr>
          <a:xfrm>
            <a:off x="7944939" y="1692707"/>
            <a:ext cx="393701" cy="50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tabLst>
                <a:tab pos="520700" algn="l"/>
              </a:tabLst>
              <a:defRPr sz="2600">
                <a:solidFill>
                  <a:srgbClr val="000000"/>
                </a:solidFill>
                <a:latin typeface="Arial Black"/>
                <a:ea typeface="Arial Black"/>
                <a:cs typeface="Arial Black"/>
                <a:sym typeface="Arial Black"/>
              </a:defRPr>
            </a:lvl1pPr>
          </a:lstStyle>
          <a:p>
            <a:r>
              <a:t>S</a:t>
            </a:r>
          </a:p>
        </p:txBody>
      </p:sp>
      <p:sp>
        <p:nvSpPr>
          <p:cNvPr id="399" name="Shape 399"/>
          <p:cNvSpPr/>
          <p:nvPr/>
        </p:nvSpPr>
        <p:spPr>
          <a:xfrm>
            <a:off x="8903227" y="2438401"/>
            <a:ext cx="2349501"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tabLst>
                <a:tab pos="520700" algn="l"/>
              </a:tabLst>
              <a:defRPr sz="2400" b="1">
                <a:solidFill>
                  <a:srgbClr val="000000"/>
                </a:solidFill>
              </a:defRPr>
            </a:lvl1pPr>
          </a:lstStyle>
          <a:p>
            <a:r>
              <a:t>The cell cycle</a:t>
            </a:r>
          </a:p>
        </p:txBody>
      </p:sp>
      <p:sp>
        <p:nvSpPr>
          <p:cNvPr id="400" name="Shape 400"/>
          <p:cNvSpPr/>
          <p:nvPr/>
        </p:nvSpPr>
        <p:spPr>
          <a:xfrm>
            <a:off x="8483536" y="6356515"/>
            <a:ext cx="1935410" cy="1867798"/>
          </a:xfrm>
          <a:prstGeom prst="ellipse">
            <a:avLst/>
          </a:prstGeom>
          <a:solidFill>
            <a:srgbClr val="FFFC79">
              <a:alpha val="49000"/>
            </a:srgbClr>
          </a:solidFill>
          <a:ln w="25400">
            <a:solidFill>
              <a:srgbClr val="824828"/>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1" name="Shape 401"/>
          <p:cNvSpPr/>
          <p:nvPr/>
        </p:nvSpPr>
        <p:spPr>
          <a:xfrm>
            <a:off x="8711728" y="7210123"/>
            <a:ext cx="583160" cy="583159"/>
          </a:xfrm>
          <a:prstGeom prst="ellipse">
            <a:avLst/>
          </a:prstGeom>
          <a:solidFill>
            <a:srgbClr val="A9A9A9"/>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2" name="Shape 402"/>
          <p:cNvSpPr/>
          <p:nvPr/>
        </p:nvSpPr>
        <p:spPr>
          <a:xfrm>
            <a:off x="8993937" y="6500192"/>
            <a:ext cx="750684" cy="666941"/>
          </a:xfrm>
          <a:custGeom>
            <a:avLst/>
            <a:gdLst/>
            <a:ahLst/>
            <a:cxnLst>
              <a:cxn ang="0">
                <a:pos x="wd2" y="hd2"/>
              </a:cxn>
              <a:cxn ang="5400000">
                <a:pos x="wd2" y="hd2"/>
              </a:cxn>
              <a:cxn ang="10800000">
                <a:pos x="wd2" y="hd2"/>
              </a:cxn>
              <a:cxn ang="16200000">
                <a:pos x="wd2" y="hd2"/>
              </a:cxn>
            </a:cxnLst>
            <a:rect l="0" t="0" r="r" b="b"/>
            <a:pathLst>
              <a:path w="16948" h="11896" extrusionOk="0">
                <a:moveTo>
                  <a:pt x="2676" y="0"/>
                </a:moveTo>
                <a:cubicBezTo>
                  <a:pt x="3878" y="0"/>
                  <a:pt x="11393" y="1449"/>
                  <a:pt x="11824" y="3616"/>
                </a:cubicBezTo>
                <a:cubicBezTo>
                  <a:pt x="13222" y="10648"/>
                  <a:pt x="5217" y="2612"/>
                  <a:pt x="4709" y="7986"/>
                </a:cubicBezTo>
                <a:cubicBezTo>
                  <a:pt x="3877" y="16779"/>
                  <a:pt x="15929" y="8352"/>
                  <a:pt x="16653" y="5826"/>
                </a:cubicBezTo>
                <a:cubicBezTo>
                  <a:pt x="19702" y="-4821"/>
                  <a:pt x="-1898" y="1407"/>
                  <a:pt x="135" y="8036"/>
                </a:cubicBezTo>
              </a:path>
            </a:pathLst>
          </a:custGeom>
          <a:ln w="63500">
            <a:solidFill>
              <a:srgbClr val="FF93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3" name="Shape 403"/>
          <p:cNvSpPr/>
          <p:nvPr/>
        </p:nvSpPr>
        <p:spPr>
          <a:xfrm>
            <a:off x="9404303" y="6970820"/>
            <a:ext cx="583130" cy="1085701"/>
          </a:xfrm>
          <a:custGeom>
            <a:avLst/>
            <a:gdLst/>
            <a:ahLst/>
            <a:cxnLst>
              <a:cxn ang="0">
                <a:pos x="wd2" y="hd2"/>
              </a:cxn>
              <a:cxn ang="5400000">
                <a:pos x="wd2" y="hd2"/>
              </a:cxn>
              <a:cxn ang="10800000">
                <a:pos x="wd2" y="hd2"/>
              </a:cxn>
              <a:cxn ang="16200000">
                <a:pos x="wd2" y="hd2"/>
              </a:cxn>
            </a:cxnLst>
            <a:rect l="0" t="0" r="r" b="b"/>
            <a:pathLst>
              <a:path w="19637" h="16524" extrusionOk="0">
                <a:moveTo>
                  <a:pt x="1" y="3883"/>
                </a:moveTo>
                <a:cubicBezTo>
                  <a:pt x="13075" y="-2631"/>
                  <a:pt x="17315" y="-167"/>
                  <a:pt x="19517" y="5512"/>
                </a:cubicBezTo>
                <a:cubicBezTo>
                  <a:pt x="21412" y="10398"/>
                  <a:pt x="65" y="10455"/>
                  <a:pt x="1" y="12583"/>
                </a:cubicBezTo>
                <a:cubicBezTo>
                  <a:pt x="-188" y="18969"/>
                  <a:pt x="13833" y="16569"/>
                  <a:pt x="11559" y="12583"/>
                </a:cubicBezTo>
                <a:cubicBezTo>
                  <a:pt x="10357" y="10475"/>
                  <a:pt x="18001" y="8340"/>
                  <a:pt x="5117" y="5512"/>
                </a:cubicBezTo>
              </a:path>
            </a:pathLst>
          </a:custGeom>
          <a:ln w="63500">
            <a:solidFill>
              <a:srgbClr val="005493"/>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406" name="Group 406"/>
          <p:cNvGrpSpPr/>
          <p:nvPr/>
        </p:nvGrpSpPr>
        <p:grpSpPr>
          <a:xfrm>
            <a:off x="11595100" y="7264400"/>
            <a:ext cx="266700" cy="495301"/>
            <a:chOff x="0" y="0"/>
            <a:chExt cx="266699" cy="495300"/>
          </a:xfrm>
        </p:grpSpPr>
        <p:sp>
          <p:nvSpPr>
            <p:cNvPr id="404" name="Shape 404"/>
            <p:cNvSpPr/>
            <p:nvPr/>
          </p:nvSpPr>
          <p:spPr>
            <a:xfrm>
              <a:off x="0" y="297180"/>
              <a:ext cx="195580" cy="198121"/>
            </a:xfrm>
            <a:prstGeom prst="ellipse">
              <a:avLst/>
            </a:prstGeom>
            <a:solidFill>
              <a:srgbClr val="FF9300"/>
            </a:solidFill>
            <a:ln w="38100" cap="flat">
              <a:solidFill>
                <a:srgbClr val="9452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5" name="Shape 405"/>
            <p:cNvSpPr/>
            <p:nvPr/>
          </p:nvSpPr>
          <p:spPr>
            <a:xfrm>
              <a:off x="71119" y="0"/>
              <a:ext cx="195581" cy="198121"/>
            </a:xfrm>
            <a:prstGeom prst="ellipse">
              <a:avLst/>
            </a:prstGeom>
            <a:solidFill>
              <a:srgbClr val="FF9300"/>
            </a:solidFill>
            <a:ln w="38100" cap="flat">
              <a:solidFill>
                <a:srgbClr val="9452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10" name="Group 410"/>
          <p:cNvGrpSpPr/>
          <p:nvPr/>
        </p:nvGrpSpPr>
        <p:grpSpPr>
          <a:xfrm>
            <a:off x="10706100" y="6484478"/>
            <a:ext cx="1562100" cy="1076256"/>
            <a:chOff x="0" y="0"/>
            <a:chExt cx="1562100" cy="1076254"/>
          </a:xfrm>
        </p:grpSpPr>
        <p:sp>
          <p:nvSpPr>
            <p:cNvPr id="407" name="Shape 407"/>
            <p:cNvSpPr/>
            <p:nvPr/>
          </p:nvSpPr>
          <p:spPr>
            <a:xfrm>
              <a:off x="0" y="-1"/>
              <a:ext cx="15621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Centrosome is replicated</a:t>
              </a:r>
            </a:p>
          </p:txBody>
        </p:sp>
        <p:sp>
          <p:nvSpPr>
            <p:cNvPr id="408" name="Shape 408"/>
            <p:cNvSpPr/>
            <p:nvPr/>
          </p:nvSpPr>
          <p:spPr>
            <a:xfrm flipV="1">
              <a:off x="1104901" y="564022"/>
              <a:ext cx="114301" cy="177801"/>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09" name="Shape 409"/>
            <p:cNvSpPr/>
            <p:nvPr/>
          </p:nvSpPr>
          <p:spPr>
            <a:xfrm flipH="1" flipV="1">
              <a:off x="774701" y="919622"/>
              <a:ext cx="110066" cy="156633"/>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413" name="Group 413"/>
          <p:cNvGrpSpPr/>
          <p:nvPr/>
        </p:nvGrpSpPr>
        <p:grpSpPr>
          <a:xfrm>
            <a:off x="8166100" y="8026400"/>
            <a:ext cx="1346200" cy="1435100"/>
            <a:chOff x="0" y="0"/>
            <a:chExt cx="1346200" cy="1435099"/>
          </a:xfrm>
        </p:grpSpPr>
        <p:sp>
          <p:nvSpPr>
            <p:cNvPr id="411" name="Shape 411"/>
            <p:cNvSpPr/>
            <p:nvPr/>
          </p:nvSpPr>
          <p:spPr>
            <a:xfrm>
              <a:off x="0" y="1175877"/>
              <a:ext cx="13462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Chromatid</a:t>
              </a:r>
            </a:p>
          </p:txBody>
        </p:sp>
        <p:sp>
          <p:nvSpPr>
            <p:cNvPr id="412" name="Shape 412"/>
            <p:cNvSpPr/>
            <p:nvPr/>
          </p:nvSpPr>
          <p:spPr>
            <a:xfrm flipH="1">
              <a:off x="546100" y="0"/>
              <a:ext cx="723903" cy="116840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419" name="Group 419"/>
          <p:cNvGrpSpPr/>
          <p:nvPr/>
        </p:nvGrpSpPr>
        <p:grpSpPr>
          <a:xfrm>
            <a:off x="7620000" y="5557378"/>
            <a:ext cx="4191000" cy="3180222"/>
            <a:chOff x="0" y="0"/>
            <a:chExt cx="4191000" cy="3180221"/>
          </a:xfrm>
        </p:grpSpPr>
        <p:sp>
          <p:nvSpPr>
            <p:cNvPr id="414" name="Shape 414"/>
            <p:cNvSpPr/>
            <p:nvPr/>
          </p:nvSpPr>
          <p:spPr>
            <a:xfrm>
              <a:off x="2489200" y="2507121"/>
              <a:ext cx="114300" cy="406401"/>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15" name="Shape 415"/>
            <p:cNvSpPr/>
            <p:nvPr/>
          </p:nvSpPr>
          <p:spPr>
            <a:xfrm>
              <a:off x="1917700" y="2920999"/>
              <a:ext cx="22733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Nuclear membrane</a:t>
              </a:r>
            </a:p>
          </p:txBody>
        </p:sp>
        <p:grpSp>
          <p:nvGrpSpPr>
            <p:cNvPr id="418" name="Group 418"/>
            <p:cNvGrpSpPr/>
            <p:nvPr/>
          </p:nvGrpSpPr>
          <p:grpSpPr>
            <a:xfrm>
              <a:off x="0" y="-1"/>
              <a:ext cx="1308102" cy="1872124"/>
              <a:chOff x="0" y="0"/>
              <a:chExt cx="1308101" cy="1872122"/>
            </a:xfrm>
          </p:grpSpPr>
          <p:sp>
            <p:nvSpPr>
              <p:cNvPr id="416" name="Shape 416"/>
              <p:cNvSpPr/>
              <p:nvPr/>
            </p:nvSpPr>
            <p:spPr>
              <a:xfrm>
                <a:off x="0" y="-1"/>
                <a:ext cx="12954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Nucleolus</a:t>
                </a:r>
              </a:p>
            </p:txBody>
          </p:sp>
          <p:sp>
            <p:nvSpPr>
              <p:cNvPr id="417" name="Shape 417"/>
              <p:cNvSpPr/>
              <p:nvPr/>
            </p:nvSpPr>
            <p:spPr>
              <a:xfrm flipH="1" flipV="1">
                <a:off x="774701" y="297322"/>
                <a:ext cx="533401" cy="1574801"/>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9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94">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39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394">
                                            <p:txEl>
                                              <p:pRg st="4" end="4"/>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3" nodeType="afterEffect">
                                  <p:stCondLst>
                                    <p:cond delay="0"/>
                                  </p:stCondLst>
                                  <p:iterate>
                                    <p:tmAbs val="0"/>
                                  </p:iterate>
                                  <p:childTnLst>
                                    <p:set>
                                      <p:cBhvr>
                                        <p:cTn id="30" fill="hold"/>
                                        <p:tgtEl>
                                          <p:spTgt spid="3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394">
                                            <p:txEl>
                                              <p:pRg st="5" end="5"/>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4" nodeType="afterEffect">
                                  <p:stCondLst>
                                    <p:cond delay="0"/>
                                  </p:stCondLst>
                                  <p:iterate>
                                    <p:tmAbs val="0"/>
                                  </p:iterate>
                                  <p:childTnLst>
                                    <p:set>
                                      <p:cBhvr>
                                        <p:cTn id="37" fill="hold"/>
                                        <p:tgtEl>
                                          <p:spTgt spid="39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iterate>
                                    <p:tmAbs val="0"/>
                                  </p:iterate>
                                  <p:childTnLst>
                                    <p:set>
                                      <p:cBhvr>
                                        <p:cTn id="41" fill="hold"/>
                                        <p:tgtEl>
                                          <p:spTgt spid="394">
                                            <p:txEl>
                                              <p:pRg st="6" end="6"/>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5" nodeType="afterEffect">
                                  <p:stCondLst>
                                    <p:cond delay="0"/>
                                  </p:stCondLst>
                                  <p:iterate>
                                    <p:tmAbs val="0"/>
                                  </p:iterate>
                                  <p:childTnLst>
                                    <p:set>
                                      <p:cBhvr>
                                        <p:cTn id="44" fill="hold"/>
                                        <p:tgtEl>
                                          <p:spTgt spid="4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394">
                                            <p:txEl>
                                              <p:pRg st="7" end="7"/>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6" nodeType="afterEffect">
                                  <p:stCondLst>
                                    <p:cond delay="0"/>
                                  </p:stCondLst>
                                  <p:iterate>
                                    <p:tmAbs val="0"/>
                                  </p:iterate>
                                  <p:childTnLst>
                                    <p:set>
                                      <p:cBhvr>
                                        <p:cTn id="51" fill="hold"/>
                                        <p:tgtEl>
                                          <p:spTgt spid="4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 nodeType="clickEffect">
                                  <p:stCondLst>
                                    <p:cond delay="0"/>
                                  </p:stCondLst>
                                  <p:iterate>
                                    <p:tmAbs val="0"/>
                                  </p:iterate>
                                  <p:childTnLst>
                                    <p:set>
                                      <p:cBhvr>
                                        <p:cTn id="55" fill="hold"/>
                                        <p:tgtEl>
                                          <p:spTgt spid="394">
                                            <p:txEl>
                                              <p:pRg st="8" end="8"/>
                                            </p:txEl>
                                          </p:spTgt>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7" nodeType="afterEffect">
                                  <p:stCondLst>
                                    <p:cond delay="0"/>
                                  </p:stCondLst>
                                  <p:iterate>
                                    <p:tmAbs val="0"/>
                                  </p:iterate>
                                  <p:childTnLst>
                                    <p:set>
                                      <p:cBhvr>
                                        <p:cTn id="58" fill="hold"/>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1" build="p" bldLvl="5" animBg="1" advAuto="0"/>
      <p:bldP spid="396" grpId="2" animBg="1" advAuto="0"/>
      <p:bldP spid="397" grpId="4" animBg="1" advAuto="0"/>
      <p:bldP spid="398" grpId="3" animBg="1" advAuto="0"/>
      <p:bldP spid="410" grpId="7" animBg="1" advAuto="0"/>
      <p:bldP spid="413" grpId="6" animBg="1" advAuto="0"/>
      <p:bldP spid="419" grpId="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p:cNvSpPr>
          <p:nvPr>
            <p:ph type="title"/>
          </p:nvPr>
        </p:nvSpPr>
        <p:spPr>
          <a:prstGeom prst="rect">
            <a:avLst/>
          </a:prstGeom>
        </p:spPr>
        <p:txBody>
          <a:bodyPr/>
          <a:lstStyle>
            <a:lvl1pPr>
              <a:tabLst>
                <a:tab pos="952500" algn="l"/>
              </a:tabLst>
            </a:lvl1pPr>
          </a:lstStyle>
          <a:p>
            <a:r>
              <a:t>Mitosis and Cytokinesis</a:t>
            </a:r>
          </a:p>
        </p:txBody>
      </p:sp>
      <p:grpSp>
        <p:nvGrpSpPr>
          <p:cNvPr id="433" name="Group 433"/>
          <p:cNvGrpSpPr/>
          <p:nvPr/>
        </p:nvGrpSpPr>
        <p:grpSpPr>
          <a:xfrm>
            <a:off x="253006" y="6687678"/>
            <a:ext cx="3536674" cy="2519822"/>
            <a:chOff x="0" y="0"/>
            <a:chExt cx="3536672" cy="2519821"/>
          </a:xfrm>
        </p:grpSpPr>
        <p:grpSp>
          <p:nvGrpSpPr>
            <p:cNvPr id="431" name="Group 431"/>
            <p:cNvGrpSpPr/>
            <p:nvPr/>
          </p:nvGrpSpPr>
          <p:grpSpPr>
            <a:xfrm>
              <a:off x="-1" y="-1"/>
              <a:ext cx="3536674" cy="2519823"/>
              <a:chOff x="0" y="0"/>
              <a:chExt cx="3536672" cy="2519821"/>
            </a:xfrm>
          </p:grpSpPr>
          <p:sp>
            <p:nvSpPr>
              <p:cNvPr id="422" name="Shape 422"/>
              <p:cNvSpPr/>
              <p:nvPr/>
            </p:nvSpPr>
            <p:spPr>
              <a:xfrm rot="4845234">
                <a:off x="-83681" y="699455"/>
                <a:ext cx="1752601" cy="1320801"/>
              </a:xfrm>
              <a:custGeom>
                <a:avLst/>
                <a:gdLst/>
                <a:ahLst/>
                <a:cxnLst>
                  <a:cxn ang="0">
                    <a:pos x="wd2" y="hd2"/>
                  </a:cxn>
                  <a:cxn ang="5400000">
                    <a:pos x="wd2" y="hd2"/>
                  </a:cxn>
                  <a:cxn ang="10800000">
                    <a:pos x="wd2" y="hd2"/>
                  </a:cxn>
                  <a:cxn ang="16200000">
                    <a:pos x="wd2" y="hd2"/>
                  </a:cxn>
                </a:cxnLst>
                <a:rect l="0" t="0" r="r" b="b"/>
                <a:pathLst>
                  <a:path w="21372" h="21542" extrusionOk="0">
                    <a:moveTo>
                      <a:pt x="848" y="2825"/>
                    </a:moveTo>
                    <a:cubicBezTo>
                      <a:pt x="1695" y="2096"/>
                      <a:pt x="2435" y="1485"/>
                      <a:pt x="2824" y="1321"/>
                    </a:cubicBezTo>
                    <a:cubicBezTo>
                      <a:pt x="3777" y="921"/>
                      <a:pt x="6125" y="12"/>
                      <a:pt x="7071" y="0"/>
                    </a:cubicBezTo>
                    <a:cubicBezTo>
                      <a:pt x="7586" y="-7"/>
                      <a:pt x="8706" y="378"/>
                      <a:pt x="9235" y="546"/>
                    </a:cubicBezTo>
                    <a:cubicBezTo>
                      <a:pt x="9944" y="772"/>
                      <a:pt x="11417" y="494"/>
                      <a:pt x="12293" y="850"/>
                    </a:cubicBezTo>
                    <a:cubicBezTo>
                      <a:pt x="12564" y="960"/>
                      <a:pt x="12505" y="1503"/>
                      <a:pt x="14834" y="1701"/>
                    </a:cubicBezTo>
                    <a:cubicBezTo>
                      <a:pt x="17165" y="1898"/>
                      <a:pt x="16974" y="2775"/>
                      <a:pt x="17662" y="2874"/>
                    </a:cubicBezTo>
                    <a:cubicBezTo>
                      <a:pt x="18425" y="2983"/>
                      <a:pt x="19252" y="3220"/>
                      <a:pt x="19784" y="4007"/>
                    </a:cubicBezTo>
                    <a:cubicBezTo>
                      <a:pt x="20279" y="4740"/>
                      <a:pt x="20487" y="5823"/>
                      <a:pt x="20309" y="6437"/>
                    </a:cubicBezTo>
                    <a:cubicBezTo>
                      <a:pt x="20202" y="6806"/>
                      <a:pt x="21556" y="9780"/>
                      <a:pt x="21351" y="10190"/>
                    </a:cubicBezTo>
                    <a:cubicBezTo>
                      <a:pt x="21116" y="10659"/>
                      <a:pt x="20771" y="11740"/>
                      <a:pt x="21046" y="12239"/>
                    </a:cubicBezTo>
                    <a:cubicBezTo>
                      <a:pt x="21180" y="12481"/>
                      <a:pt x="20320" y="13493"/>
                      <a:pt x="20420" y="13735"/>
                    </a:cubicBezTo>
                    <a:cubicBezTo>
                      <a:pt x="20605" y="14186"/>
                      <a:pt x="20766" y="14799"/>
                      <a:pt x="20656" y="15416"/>
                    </a:cubicBezTo>
                    <a:cubicBezTo>
                      <a:pt x="20486" y="16369"/>
                      <a:pt x="19977" y="16318"/>
                      <a:pt x="19442" y="16751"/>
                    </a:cubicBezTo>
                    <a:cubicBezTo>
                      <a:pt x="18759" y="17302"/>
                      <a:pt x="17786" y="18944"/>
                      <a:pt x="16872" y="18715"/>
                    </a:cubicBezTo>
                    <a:cubicBezTo>
                      <a:pt x="16501" y="18622"/>
                      <a:pt x="15907" y="20960"/>
                      <a:pt x="15539" y="20777"/>
                    </a:cubicBezTo>
                    <a:cubicBezTo>
                      <a:pt x="15108" y="20563"/>
                      <a:pt x="14021" y="21436"/>
                      <a:pt x="13599" y="21537"/>
                    </a:cubicBezTo>
                    <a:cubicBezTo>
                      <a:pt x="13363" y="21593"/>
                      <a:pt x="11909" y="21130"/>
                      <a:pt x="11670" y="21233"/>
                    </a:cubicBezTo>
                    <a:cubicBezTo>
                      <a:pt x="10968" y="21534"/>
                      <a:pt x="8612" y="20667"/>
                      <a:pt x="7859" y="20565"/>
                    </a:cubicBezTo>
                    <a:cubicBezTo>
                      <a:pt x="6880" y="20432"/>
                      <a:pt x="4321" y="19362"/>
                      <a:pt x="3389" y="19061"/>
                    </a:cubicBezTo>
                    <a:cubicBezTo>
                      <a:pt x="2636" y="18818"/>
                      <a:pt x="2151" y="19580"/>
                      <a:pt x="1922" y="19320"/>
                    </a:cubicBezTo>
                    <a:cubicBezTo>
                      <a:pt x="1549" y="18897"/>
                      <a:pt x="519" y="18879"/>
                      <a:pt x="589" y="15856"/>
                    </a:cubicBezTo>
                    <a:cubicBezTo>
                      <a:pt x="596" y="15585"/>
                      <a:pt x="1557" y="14426"/>
                      <a:pt x="1766" y="13973"/>
                    </a:cubicBezTo>
                    <a:cubicBezTo>
                      <a:pt x="1970" y="13530"/>
                      <a:pt x="26" y="11309"/>
                      <a:pt x="1" y="10844"/>
                    </a:cubicBezTo>
                    <a:cubicBezTo>
                      <a:pt x="-44" y="10000"/>
                      <a:pt x="942" y="9766"/>
                      <a:pt x="778" y="8080"/>
                    </a:cubicBezTo>
                    <a:cubicBezTo>
                      <a:pt x="732" y="7612"/>
                      <a:pt x="1201" y="5832"/>
                      <a:pt x="1201" y="5832"/>
                    </a:cubicBezTo>
                    <a:cubicBezTo>
                      <a:pt x="1201" y="5832"/>
                      <a:pt x="677" y="2972"/>
                      <a:pt x="848" y="2825"/>
                    </a:cubicBezTo>
                    <a:close/>
                  </a:path>
                </a:pathLst>
              </a:custGeom>
              <a:solidFill>
                <a:srgbClr val="EBEBEB"/>
              </a:solidFill>
              <a:ln w="50800" cap="flat">
                <a:solidFill>
                  <a:srgbClr val="C0C0C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423" name="Shape 423"/>
              <p:cNvSpPr/>
              <p:nvPr/>
            </p:nvSpPr>
            <p:spPr>
              <a:xfrm rot="4845234">
                <a:off x="1205777" y="634003"/>
                <a:ext cx="1878944" cy="1282948"/>
              </a:xfrm>
              <a:custGeom>
                <a:avLst/>
                <a:gdLst/>
                <a:ahLst/>
                <a:cxnLst>
                  <a:cxn ang="0">
                    <a:pos x="wd2" y="hd2"/>
                  </a:cxn>
                  <a:cxn ang="5400000">
                    <a:pos x="wd2" y="hd2"/>
                  </a:cxn>
                  <a:cxn ang="10800000">
                    <a:pos x="wd2" y="hd2"/>
                  </a:cxn>
                  <a:cxn ang="16200000">
                    <a:pos x="wd2" y="hd2"/>
                  </a:cxn>
                </a:cxnLst>
                <a:rect l="0" t="0" r="r" b="b"/>
                <a:pathLst>
                  <a:path w="21508" h="21379" extrusionOk="0">
                    <a:moveTo>
                      <a:pt x="1828" y="3476"/>
                    </a:moveTo>
                    <a:cubicBezTo>
                      <a:pt x="2630" y="2755"/>
                      <a:pt x="2305" y="1469"/>
                      <a:pt x="2673" y="1307"/>
                    </a:cubicBezTo>
                    <a:cubicBezTo>
                      <a:pt x="3574" y="911"/>
                      <a:pt x="5797" y="12"/>
                      <a:pt x="6692" y="0"/>
                    </a:cubicBezTo>
                    <a:cubicBezTo>
                      <a:pt x="7180" y="-7"/>
                      <a:pt x="8239" y="374"/>
                      <a:pt x="8740" y="541"/>
                    </a:cubicBezTo>
                    <a:cubicBezTo>
                      <a:pt x="9411" y="764"/>
                      <a:pt x="10805" y="488"/>
                      <a:pt x="11634" y="841"/>
                    </a:cubicBezTo>
                    <a:cubicBezTo>
                      <a:pt x="11890" y="950"/>
                      <a:pt x="11834" y="1487"/>
                      <a:pt x="14038" y="1683"/>
                    </a:cubicBezTo>
                    <a:cubicBezTo>
                      <a:pt x="16244" y="1878"/>
                      <a:pt x="16949" y="1224"/>
                      <a:pt x="17600" y="1322"/>
                    </a:cubicBezTo>
                    <a:cubicBezTo>
                      <a:pt x="18321" y="1430"/>
                      <a:pt x="18136" y="4376"/>
                      <a:pt x="18674" y="4960"/>
                    </a:cubicBezTo>
                    <a:cubicBezTo>
                      <a:pt x="19227" y="5558"/>
                      <a:pt x="19178" y="5146"/>
                      <a:pt x="19869" y="6339"/>
                    </a:cubicBezTo>
                    <a:cubicBezTo>
                      <a:pt x="20043" y="6640"/>
                      <a:pt x="20722" y="8099"/>
                      <a:pt x="20527" y="8504"/>
                    </a:cubicBezTo>
                    <a:cubicBezTo>
                      <a:pt x="20305" y="8968"/>
                      <a:pt x="21559" y="9141"/>
                      <a:pt x="21507" y="11449"/>
                    </a:cubicBezTo>
                    <a:cubicBezTo>
                      <a:pt x="21500" y="11752"/>
                      <a:pt x="20909" y="13915"/>
                      <a:pt x="20769" y="14100"/>
                    </a:cubicBezTo>
                    <a:cubicBezTo>
                      <a:pt x="20216" y="14827"/>
                      <a:pt x="19652" y="14640"/>
                      <a:pt x="19548" y="15251"/>
                    </a:cubicBezTo>
                    <a:cubicBezTo>
                      <a:pt x="19387" y="16193"/>
                      <a:pt x="19775" y="17605"/>
                      <a:pt x="19269" y="18033"/>
                    </a:cubicBezTo>
                    <a:cubicBezTo>
                      <a:pt x="18623" y="18578"/>
                      <a:pt x="17697" y="21593"/>
                      <a:pt x="16832" y="21366"/>
                    </a:cubicBezTo>
                    <a:cubicBezTo>
                      <a:pt x="16481" y="21275"/>
                      <a:pt x="15054" y="20735"/>
                      <a:pt x="14706" y="20555"/>
                    </a:cubicBezTo>
                    <a:cubicBezTo>
                      <a:pt x="14298" y="20343"/>
                      <a:pt x="13269" y="21207"/>
                      <a:pt x="12869" y="21306"/>
                    </a:cubicBezTo>
                    <a:cubicBezTo>
                      <a:pt x="12646" y="21362"/>
                      <a:pt x="11270" y="20904"/>
                      <a:pt x="11044" y="21006"/>
                    </a:cubicBezTo>
                    <a:cubicBezTo>
                      <a:pt x="10379" y="21304"/>
                      <a:pt x="8150" y="20445"/>
                      <a:pt x="7437" y="20345"/>
                    </a:cubicBezTo>
                    <a:cubicBezTo>
                      <a:pt x="6511" y="20214"/>
                      <a:pt x="4090" y="19155"/>
                      <a:pt x="3208" y="18857"/>
                    </a:cubicBezTo>
                    <a:cubicBezTo>
                      <a:pt x="2495" y="18617"/>
                      <a:pt x="2935" y="16890"/>
                      <a:pt x="2718" y="16633"/>
                    </a:cubicBezTo>
                    <a:cubicBezTo>
                      <a:pt x="2365" y="16215"/>
                      <a:pt x="1674" y="18047"/>
                      <a:pt x="1740" y="15057"/>
                    </a:cubicBezTo>
                    <a:cubicBezTo>
                      <a:pt x="1746" y="14788"/>
                      <a:pt x="1474" y="14271"/>
                      <a:pt x="1672" y="13823"/>
                    </a:cubicBezTo>
                    <a:cubicBezTo>
                      <a:pt x="1865" y="13385"/>
                      <a:pt x="26" y="11188"/>
                      <a:pt x="2" y="10728"/>
                    </a:cubicBezTo>
                    <a:cubicBezTo>
                      <a:pt x="-41" y="9893"/>
                      <a:pt x="892" y="9661"/>
                      <a:pt x="737" y="7993"/>
                    </a:cubicBezTo>
                    <a:cubicBezTo>
                      <a:pt x="693" y="7531"/>
                      <a:pt x="1137" y="5770"/>
                      <a:pt x="1137" y="5770"/>
                    </a:cubicBezTo>
                    <a:cubicBezTo>
                      <a:pt x="1137" y="5770"/>
                      <a:pt x="1666" y="3622"/>
                      <a:pt x="1828" y="3476"/>
                    </a:cubicBezTo>
                    <a:close/>
                  </a:path>
                </a:pathLst>
              </a:custGeom>
              <a:solidFill>
                <a:srgbClr val="EBEBEB"/>
              </a:solidFill>
              <a:ln w="50800" cap="flat">
                <a:solidFill>
                  <a:srgbClr val="C0C0C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424" name="Shape 424"/>
              <p:cNvSpPr/>
              <p:nvPr/>
            </p:nvSpPr>
            <p:spPr>
              <a:xfrm flipV="1">
                <a:off x="2960352" y="1044073"/>
                <a:ext cx="576321" cy="2549"/>
              </a:xfrm>
              <a:prstGeom prst="line">
                <a:avLst/>
              </a:prstGeom>
              <a:noFill/>
              <a:ln w="889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25" name="Shape 425"/>
              <p:cNvSpPr/>
              <p:nvPr/>
            </p:nvSpPr>
            <p:spPr>
              <a:xfrm>
                <a:off x="902693" y="-1"/>
                <a:ext cx="1410197"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b="1"/>
                </a:lvl1pPr>
              </a:lstStyle>
              <a:p>
                <a:r>
                  <a:t>Cytokinesis</a:t>
                </a:r>
              </a:p>
            </p:txBody>
          </p:sp>
          <p:sp>
            <p:nvSpPr>
              <p:cNvPr id="426" name="Shape 426"/>
              <p:cNvSpPr/>
              <p:nvPr/>
            </p:nvSpPr>
            <p:spPr>
              <a:xfrm>
                <a:off x="528211" y="891381"/>
                <a:ext cx="642443" cy="613524"/>
              </a:xfrm>
              <a:prstGeom prst="ellipse">
                <a:avLst/>
              </a:prstGeom>
              <a:solidFill>
                <a:srgbClr val="FFFC79">
                  <a:alpha val="96000"/>
                </a:srgbClr>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7" name="Shape 427"/>
              <p:cNvSpPr/>
              <p:nvPr/>
            </p:nvSpPr>
            <p:spPr>
              <a:xfrm>
                <a:off x="620722" y="1152883"/>
                <a:ext cx="152333" cy="153381"/>
              </a:xfrm>
              <a:prstGeom prst="ellipse">
                <a:avLst/>
              </a:prstGeom>
              <a:solidFill>
                <a:srgbClr val="A9A9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8" name="Shape 428"/>
              <p:cNvSpPr/>
              <p:nvPr/>
            </p:nvSpPr>
            <p:spPr>
              <a:xfrm>
                <a:off x="1779980" y="891381"/>
                <a:ext cx="642444" cy="613524"/>
              </a:xfrm>
              <a:prstGeom prst="ellipse">
                <a:avLst/>
              </a:prstGeom>
              <a:solidFill>
                <a:srgbClr val="FFFC79">
                  <a:alpha val="96000"/>
                </a:srgbClr>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9" name="Shape 429"/>
              <p:cNvSpPr/>
              <p:nvPr/>
            </p:nvSpPr>
            <p:spPr>
              <a:xfrm>
                <a:off x="1872491" y="1152883"/>
                <a:ext cx="152333" cy="153381"/>
              </a:xfrm>
              <a:prstGeom prst="ellipse">
                <a:avLst/>
              </a:prstGeom>
              <a:solidFill>
                <a:srgbClr val="A9A9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0" name="Shape 430"/>
              <p:cNvSpPr/>
              <p:nvPr/>
            </p:nvSpPr>
            <p:spPr>
              <a:xfrm>
                <a:off x="547093" y="2322438"/>
                <a:ext cx="2501901"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46100" algn="l"/>
                  </a:tabLst>
                  <a:defRPr sz="1400">
                    <a:solidFill>
                      <a:srgbClr val="000000"/>
                    </a:solidFill>
                  </a:defRPr>
                </a:lvl1pPr>
              </a:lstStyle>
              <a:p>
                <a:pPr>
                  <a:defRPr sz="1600">
                    <a:solidFill>
                      <a:srgbClr val="483F36"/>
                    </a:solidFill>
                  </a:defRPr>
                </a:pPr>
                <a:r>
                  <a:rPr sz="1400">
                    <a:solidFill>
                      <a:srgbClr val="000000"/>
                    </a:solidFill>
                  </a:rPr>
                  <a:t>Two independent cells.</a:t>
                </a:r>
              </a:p>
            </p:txBody>
          </p:sp>
        </p:grpSp>
        <p:sp>
          <p:nvSpPr>
            <p:cNvPr id="432" name="Shape 432"/>
            <p:cNvSpPr/>
            <p:nvPr/>
          </p:nvSpPr>
          <p:spPr>
            <a:xfrm>
              <a:off x="420093" y="23674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434" name="Shape 434"/>
          <p:cNvSpPr/>
          <p:nvPr/>
        </p:nvSpPr>
        <p:spPr>
          <a:xfrm flipH="1">
            <a:off x="1854459" y="4490713"/>
            <a:ext cx="1" cy="2070377"/>
          </a:xfrm>
          <a:prstGeom prst="line">
            <a:avLst/>
          </a:prstGeom>
          <a:ln w="889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437" name="Group 437"/>
          <p:cNvGrpSpPr/>
          <p:nvPr/>
        </p:nvGrpSpPr>
        <p:grpSpPr>
          <a:xfrm>
            <a:off x="2755900" y="1778000"/>
            <a:ext cx="1244600" cy="838200"/>
            <a:chOff x="0" y="0"/>
            <a:chExt cx="1244600" cy="838200"/>
          </a:xfrm>
        </p:grpSpPr>
        <p:sp>
          <p:nvSpPr>
            <p:cNvPr id="435" name="Shape 435"/>
            <p:cNvSpPr/>
            <p:nvPr/>
          </p:nvSpPr>
          <p:spPr>
            <a:xfrm>
              <a:off x="0" y="0"/>
              <a:ext cx="12446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i="1">
                  <a:solidFill>
                    <a:srgbClr val="201B17"/>
                  </a:solidFill>
                </a:defRPr>
              </a:lvl1pPr>
            </a:lstStyle>
            <a:p>
              <a:pPr>
                <a:defRPr>
                  <a:solidFill>
                    <a:srgbClr val="483F36"/>
                  </a:solidFill>
                </a:defRPr>
              </a:pPr>
              <a:r>
                <a:rPr>
                  <a:solidFill>
                    <a:srgbClr val="201B17"/>
                  </a:solidFill>
                </a:rPr>
                <a:t>Cell enters mitosis</a:t>
              </a:r>
            </a:p>
          </p:txBody>
        </p:sp>
        <p:sp>
          <p:nvSpPr>
            <p:cNvPr id="436" name="Shape 436"/>
            <p:cNvSpPr/>
            <p:nvPr/>
          </p:nvSpPr>
          <p:spPr>
            <a:xfrm flipH="1">
              <a:off x="0" y="838200"/>
              <a:ext cx="1221836" cy="0"/>
            </a:xfrm>
            <a:prstGeom prst="line">
              <a:avLst/>
            </a:prstGeom>
            <a:noFill/>
            <a:ln w="889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453" name="Group 453"/>
          <p:cNvGrpSpPr/>
          <p:nvPr/>
        </p:nvGrpSpPr>
        <p:grpSpPr>
          <a:xfrm>
            <a:off x="568631" y="1531478"/>
            <a:ext cx="2441269" cy="2697622"/>
            <a:chOff x="0" y="0"/>
            <a:chExt cx="2441268" cy="2697621"/>
          </a:xfrm>
        </p:grpSpPr>
        <p:sp>
          <p:nvSpPr>
            <p:cNvPr id="438" name="Shape 438"/>
            <p:cNvSpPr/>
            <p:nvPr/>
          </p:nvSpPr>
          <p:spPr>
            <a:xfrm>
              <a:off x="-1" y="383666"/>
              <a:ext cx="2108201" cy="1498601"/>
            </a:xfrm>
            <a:custGeom>
              <a:avLst/>
              <a:gdLst/>
              <a:ahLst/>
              <a:cxnLst>
                <a:cxn ang="0">
                  <a:pos x="wd2" y="hd2"/>
                </a:cxn>
                <a:cxn ang="5400000">
                  <a:pos x="wd2" y="hd2"/>
                </a:cxn>
                <a:cxn ang="10800000">
                  <a:pos x="wd2" y="hd2"/>
                </a:cxn>
                <a:cxn ang="16200000">
                  <a:pos x="wd2" y="hd2"/>
                </a:cxn>
              </a:cxnLst>
              <a:rect l="0" t="0" r="r" b="b"/>
              <a:pathLst>
                <a:path w="21441" h="21379" extrusionOk="0">
                  <a:moveTo>
                    <a:pt x="800" y="2794"/>
                  </a:moveTo>
                  <a:cubicBezTo>
                    <a:pt x="1599" y="2073"/>
                    <a:pt x="2297" y="1469"/>
                    <a:pt x="2664" y="1307"/>
                  </a:cubicBezTo>
                  <a:cubicBezTo>
                    <a:pt x="3562" y="911"/>
                    <a:pt x="5777" y="12"/>
                    <a:pt x="6668" y="0"/>
                  </a:cubicBezTo>
                  <a:cubicBezTo>
                    <a:pt x="7155" y="-7"/>
                    <a:pt x="8211" y="374"/>
                    <a:pt x="8709" y="541"/>
                  </a:cubicBezTo>
                  <a:cubicBezTo>
                    <a:pt x="9378" y="764"/>
                    <a:pt x="10768" y="488"/>
                    <a:pt x="11593" y="841"/>
                  </a:cubicBezTo>
                  <a:cubicBezTo>
                    <a:pt x="11849" y="950"/>
                    <a:pt x="11793" y="1487"/>
                    <a:pt x="13989" y="1683"/>
                  </a:cubicBezTo>
                  <a:cubicBezTo>
                    <a:pt x="16188" y="1878"/>
                    <a:pt x="16890" y="1224"/>
                    <a:pt x="17539" y="1322"/>
                  </a:cubicBezTo>
                  <a:cubicBezTo>
                    <a:pt x="18258" y="1430"/>
                    <a:pt x="19697" y="1850"/>
                    <a:pt x="20235" y="2434"/>
                  </a:cubicBezTo>
                  <a:cubicBezTo>
                    <a:pt x="20785" y="3033"/>
                    <a:pt x="21334" y="4891"/>
                    <a:pt x="21166" y="5499"/>
                  </a:cubicBezTo>
                  <a:cubicBezTo>
                    <a:pt x="21066" y="5864"/>
                    <a:pt x="20650" y="8099"/>
                    <a:pt x="20456" y="8504"/>
                  </a:cubicBezTo>
                  <a:cubicBezTo>
                    <a:pt x="20235" y="8968"/>
                    <a:pt x="21173" y="10956"/>
                    <a:pt x="21432" y="11449"/>
                  </a:cubicBezTo>
                  <a:cubicBezTo>
                    <a:pt x="21559" y="11689"/>
                    <a:pt x="20318" y="13088"/>
                    <a:pt x="20412" y="13328"/>
                  </a:cubicBezTo>
                  <a:cubicBezTo>
                    <a:pt x="20587" y="13774"/>
                    <a:pt x="19584" y="14640"/>
                    <a:pt x="19480" y="15251"/>
                  </a:cubicBezTo>
                  <a:cubicBezTo>
                    <a:pt x="19320" y="16193"/>
                    <a:pt x="19852" y="17588"/>
                    <a:pt x="19347" y="18016"/>
                  </a:cubicBezTo>
                  <a:cubicBezTo>
                    <a:pt x="18703" y="18561"/>
                    <a:pt x="17636" y="21593"/>
                    <a:pt x="16774" y="21366"/>
                  </a:cubicBezTo>
                  <a:cubicBezTo>
                    <a:pt x="16424" y="21275"/>
                    <a:pt x="15001" y="20735"/>
                    <a:pt x="14655" y="20555"/>
                  </a:cubicBezTo>
                  <a:cubicBezTo>
                    <a:pt x="14248" y="20343"/>
                    <a:pt x="13223" y="21207"/>
                    <a:pt x="12825" y="21306"/>
                  </a:cubicBezTo>
                  <a:cubicBezTo>
                    <a:pt x="12602" y="21362"/>
                    <a:pt x="11231" y="20904"/>
                    <a:pt x="11006" y="21006"/>
                  </a:cubicBezTo>
                  <a:cubicBezTo>
                    <a:pt x="10343" y="21304"/>
                    <a:pt x="8122" y="20445"/>
                    <a:pt x="7412" y="20345"/>
                  </a:cubicBezTo>
                  <a:cubicBezTo>
                    <a:pt x="6489" y="20214"/>
                    <a:pt x="4076" y="19155"/>
                    <a:pt x="3196" y="18857"/>
                  </a:cubicBezTo>
                  <a:cubicBezTo>
                    <a:pt x="2487" y="18617"/>
                    <a:pt x="2925" y="16890"/>
                    <a:pt x="2708" y="16633"/>
                  </a:cubicBezTo>
                  <a:cubicBezTo>
                    <a:pt x="2357" y="16215"/>
                    <a:pt x="490" y="18677"/>
                    <a:pt x="556" y="15687"/>
                  </a:cubicBezTo>
                  <a:cubicBezTo>
                    <a:pt x="562" y="15418"/>
                    <a:pt x="1469" y="14271"/>
                    <a:pt x="1666" y="13823"/>
                  </a:cubicBezTo>
                  <a:cubicBezTo>
                    <a:pt x="1858" y="13385"/>
                    <a:pt x="25" y="11188"/>
                    <a:pt x="2" y="10728"/>
                  </a:cubicBezTo>
                  <a:cubicBezTo>
                    <a:pt x="-41" y="9893"/>
                    <a:pt x="889" y="9661"/>
                    <a:pt x="734" y="7993"/>
                  </a:cubicBezTo>
                  <a:cubicBezTo>
                    <a:pt x="691" y="7531"/>
                    <a:pt x="1133" y="5770"/>
                    <a:pt x="1133" y="5770"/>
                  </a:cubicBezTo>
                  <a:cubicBezTo>
                    <a:pt x="1133" y="5770"/>
                    <a:pt x="639" y="2940"/>
                    <a:pt x="800" y="2794"/>
                  </a:cubicBezTo>
                  <a:close/>
                </a:path>
              </a:pathLst>
            </a:custGeom>
            <a:solidFill>
              <a:srgbClr val="EBEBEB"/>
            </a:solidFill>
            <a:ln w="50800" cap="flat">
              <a:solidFill>
                <a:srgbClr val="C0C0C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439" name="Shape 439"/>
            <p:cNvSpPr/>
            <p:nvPr/>
          </p:nvSpPr>
          <p:spPr>
            <a:xfrm>
              <a:off x="510868" y="-1"/>
              <a:ext cx="128306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b="1"/>
              </a:lvl1pPr>
            </a:lstStyle>
            <a:p>
              <a:r>
                <a:t>Interphase</a:t>
              </a:r>
            </a:p>
          </p:txBody>
        </p:sp>
        <p:grpSp>
          <p:nvGrpSpPr>
            <p:cNvPr id="442" name="Group 442"/>
            <p:cNvGrpSpPr/>
            <p:nvPr/>
          </p:nvGrpSpPr>
          <p:grpSpPr>
            <a:xfrm>
              <a:off x="1646551" y="1078850"/>
              <a:ext cx="118337" cy="219767"/>
              <a:chOff x="0" y="0"/>
              <a:chExt cx="118335" cy="219766"/>
            </a:xfrm>
          </p:grpSpPr>
          <p:sp>
            <p:nvSpPr>
              <p:cNvPr id="440" name="Shape 440"/>
              <p:cNvSpPr/>
              <p:nvPr/>
            </p:nvSpPr>
            <p:spPr>
              <a:xfrm>
                <a:off x="0" y="131860"/>
                <a:ext cx="86780" cy="87907"/>
              </a:xfrm>
              <a:prstGeom prst="ellipse">
                <a:avLst/>
              </a:prstGeom>
              <a:solidFill>
                <a:srgbClr val="FF9300"/>
              </a:solidFill>
              <a:ln w="38100" cap="flat">
                <a:solidFill>
                  <a:srgbClr val="9452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1" name="Shape 441"/>
              <p:cNvSpPr/>
              <p:nvPr/>
            </p:nvSpPr>
            <p:spPr>
              <a:xfrm>
                <a:off x="31556" y="0"/>
                <a:ext cx="86780" cy="87907"/>
              </a:xfrm>
              <a:prstGeom prst="ellipse">
                <a:avLst/>
              </a:prstGeom>
              <a:solidFill>
                <a:srgbClr val="FF9300"/>
              </a:solidFill>
              <a:ln w="38100" cap="flat">
                <a:solidFill>
                  <a:srgbClr val="9452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443" name="Shape 443"/>
            <p:cNvSpPr/>
            <p:nvPr/>
          </p:nvSpPr>
          <p:spPr>
            <a:xfrm>
              <a:off x="367537" y="676018"/>
              <a:ext cx="858750" cy="828750"/>
            </a:xfrm>
            <a:prstGeom prst="ellipse">
              <a:avLst/>
            </a:prstGeom>
            <a:solidFill>
              <a:srgbClr val="FFFC79">
                <a:alpha val="88000"/>
              </a:srgbClr>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4" name="Shape 444"/>
            <p:cNvSpPr/>
            <p:nvPr/>
          </p:nvSpPr>
          <p:spPr>
            <a:xfrm>
              <a:off x="468787" y="1054767"/>
              <a:ext cx="258751" cy="258751"/>
            </a:xfrm>
            <a:prstGeom prst="ellipse">
              <a:avLst/>
            </a:prstGeom>
            <a:solidFill>
              <a:srgbClr val="A9A9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5" name="Shape 445"/>
            <p:cNvSpPr/>
            <p:nvPr/>
          </p:nvSpPr>
          <p:spPr>
            <a:xfrm>
              <a:off x="594005" y="739768"/>
              <a:ext cx="333081" cy="295925"/>
            </a:xfrm>
            <a:custGeom>
              <a:avLst/>
              <a:gdLst/>
              <a:ahLst/>
              <a:cxnLst>
                <a:cxn ang="0">
                  <a:pos x="wd2" y="hd2"/>
                </a:cxn>
                <a:cxn ang="5400000">
                  <a:pos x="wd2" y="hd2"/>
                </a:cxn>
                <a:cxn ang="10800000">
                  <a:pos x="wd2" y="hd2"/>
                </a:cxn>
                <a:cxn ang="16200000">
                  <a:pos x="wd2" y="hd2"/>
                </a:cxn>
              </a:cxnLst>
              <a:rect l="0" t="0" r="r" b="b"/>
              <a:pathLst>
                <a:path w="16948" h="11896" extrusionOk="0">
                  <a:moveTo>
                    <a:pt x="2676" y="0"/>
                  </a:moveTo>
                  <a:cubicBezTo>
                    <a:pt x="3878" y="0"/>
                    <a:pt x="11393" y="1449"/>
                    <a:pt x="11824" y="3616"/>
                  </a:cubicBezTo>
                  <a:cubicBezTo>
                    <a:pt x="13222" y="10648"/>
                    <a:pt x="5217" y="2612"/>
                    <a:pt x="4709" y="7986"/>
                  </a:cubicBezTo>
                  <a:cubicBezTo>
                    <a:pt x="3877" y="16779"/>
                    <a:pt x="15929" y="8352"/>
                    <a:pt x="16653" y="5826"/>
                  </a:cubicBezTo>
                  <a:cubicBezTo>
                    <a:pt x="19702" y="-4821"/>
                    <a:pt x="-1898" y="1407"/>
                    <a:pt x="135" y="8036"/>
                  </a:cubicBezTo>
                </a:path>
              </a:pathLst>
            </a:custGeom>
            <a:noFill/>
            <a:ln w="63500" cap="flat">
              <a:solidFill>
                <a:srgbClr val="FF93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6" name="Shape 446"/>
            <p:cNvSpPr/>
            <p:nvPr/>
          </p:nvSpPr>
          <p:spPr>
            <a:xfrm>
              <a:off x="776085" y="948587"/>
              <a:ext cx="258738" cy="481731"/>
            </a:xfrm>
            <a:custGeom>
              <a:avLst/>
              <a:gdLst/>
              <a:ahLst/>
              <a:cxnLst>
                <a:cxn ang="0">
                  <a:pos x="wd2" y="hd2"/>
                </a:cxn>
                <a:cxn ang="5400000">
                  <a:pos x="wd2" y="hd2"/>
                </a:cxn>
                <a:cxn ang="10800000">
                  <a:pos x="wd2" y="hd2"/>
                </a:cxn>
                <a:cxn ang="16200000">
                  <a:pos x="wd2" y="hd2"/>
                </a:cxn>
              </a:cxnLst>
              <a:rect l="0" t="0" r="r" b="b"/>
              <a:pathLst>
                <a:path w="19637" h="16524" extrusionOk="0">
                  <a:moveTo>
                    <a:pt x="1" y="3883"/>
                  </a:moveTo>
                  <a:cubicBezTo>
                    <a:pt x="13075" y="-2631"/>
                    <a:pt x="17315" y="-167"/>
                    <a:pt x="19517" y="5512"/>
                  </a:cubicBezTo>
                  <a:cubicBezTo>
                    <a:pt x="21412" y="10398"/>
                    <a:pt x="65" y="10455"/>
                    <a:pt x="1" y="12583"/>
                  </a:cubicBezTo>
                  <a:cubicBezTo>
                    <a:pt x="-188" y="18969"/>
                    <a:pt x="13833" y="16569"/>
                    <a:pt x="11559" y="12583"/>
                  </a:cubicBezTo>
                  <a:cubicBezTo>
                    <a:pt x="10357" y="10475"/>
                    <a:pt x="18001" y="8340"/>
                    <a:pt x="5117" y="5512"/>
                  </a:cubicBezTo>
                </a:path>
              </a:pathLst>
            </a:custGeom>
            <a:noFill/>
            <a:ln w="63500" cap="flat">
              <a:solidFill>
                <a:srgbClr val="005493"/>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7" name="Shape 447"/>
            <p:cNvSpPr/>
            <p:nvPr/>
          </p:nvSpPr>
          <p:spPr>
            <a:xfrm>
              <a:off x="256868" y="2043038"/>
              <a:ext cx="2184401"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23367">
                <a:tabLst>
                  <a:tab pos="215900" algn="l"/>
                </a:tabLst>
                <a:defRPr sz="1400">
                  <a:solidFill>
                    <a:srgbClr val="000000"/>
                  </a:solidFill>
                </a:defRPr>
              </a:lvl1pPr>
            </a:lstStyle>
            <a:p>
              <a:pPr>
                <a:defRPr sz="1600">
                  <a:solidFill>
                    <a:srgbClr val="483F36"/>
                  </a:solidFill>
                </a:defRPr>
              </a:pPr>
              <a:r>
                <a:rPr sz="1400">
                  <a:solidFill>
                    <a:srgbClr val="000000"/>
                  </a:solidFill>
                </a:rPr>
                <a:t>DNA replicated.</a:t>
              </a:r>
            </a:p>
          </p:txBody>
        </p:sp>
        <p:sp>
          <p:nvSpPr>
            <p:cNvPr id="448" name="Shape 448"/>
            <p:cNvSpPr/>
            <p:nvPr/>
          </p:nvSpPr>
          <p:spPr>
            <a:xfrm>
              <a:off x="117168" y="20880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9" name="Shape 449"/>
            <p:cNvSpPr/>
            <p:nvPr/>
          </p:nvSpPr>
          <p:spPr>
            <a:xfrm>
              <a:off x="117168" y="23039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0" name="Shape 450"/>
            <p:cNvSpPr/>
            <p:nvPr/>
          </p:nvSpPr>
          <p:spPr>
            <a:xfrm>
              <a:off x="244168" y="2258938"/>
              <a:ext cx="2184401"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23367">
                <a:tabLst>
                  <a:tab pos="215900" algn="l"/>
                </a:tabLst>
                <a:defRPr sz="1400">
                  <a:solidFill>
                    <a:srgbClr val="000000"/>
                  </a:solidFill>
                </a:defRPr>
              </a:lvl1pPr>
            </a:lstStyle>
            <a:p>
              <a:pPr>
                <a:defRPr sz="1600">
                  <a:solidFill>
                    <a:srgbClr val="483F36"/>
                  </a:solidFill>
                </a:defRPr>
              </a:pPr>
              <a:r>
                <a:rPr sz="1400">
                  <a:solidFill>
                    <a:srgbClr val="000000"/>
                  </a:solidFill>
                </a:rPr>
                <a:t>Centrosome replicated.</a:t>
              </a:r>
            </a:p>
          </p:txBody>
        </p:sp>
        <p:sp>
          <p:nvSpPr>
            <p:cNvPr id="451" name="Shape 451"/>
            <p:cNvSpPr/>
            <p:nvPr/>
          </p:nvSpPr>
          <p:spPr>
            <a:xfrm>
              <a:off x="117168" y="25452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2" name="Shape 452"/>
            <p:cNvSpPr/>
            <p:nvPr/>
          </p:nvSpPr>
          <p:spPr>
            <a:xfrm>
              <a:off x="244168" y="2500238"/>
              <a:ext cx="2184401"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23367">
                <a:tabLst>
                  <a:tab pos="215900" algn="l"/>
                </a:tabLst>
                <a:defRPr sz="1400">
                  <a:solidFill>
                    <a:srgbClr val="000000"/>
                  </a:solidFill>
                </a:defRPr>
              </a:lvl1pPr>
            </a:lstStyle>
            <a:p>
              <a:pPr>
                <a:defRPr sz="1600">
                  <a:solidFill>
                    <a:srgbClr val="483F36"/>
                  </a:solidFill>
                </a:defRPr>
              </a:pPr>
              <a:r>
                <a:rPr sz="1400">
                  <a:solidFill>
                    <a:srgbClr val="000000"/>
                  </a:solidFill>
                </a:rPr>
                <a:t>Nucleus still well defined.</a:t>
              </a:r>
            </a:p>
          </p:txBody>
        </p:sp>
      </p:grpSp>
      <p:grpSp>
        <p:nvGrpSpPr>
          <p:cNvPr id="463" name="Group 463"/>
          <p:cNvGrpSpPr/>
          <p:nvPr/>
        </p:nvGrpSpPr>
        <p:grpSpPr>
          <a:xfrm>
            <a:off x="3987800" y="1531478"/>
            <a:ext cx="3086100" cy="2697622"/>
            <a:chOff x="0" y="0"/>
            <a:chExt cx="3086100" cy="2697621"/>
          </a:xfrm>
        </p:grpSpPr>
        <p:sp>
          <p:nvSpPr>
            <p:cNvPr id="454" name="Shape 454"/>
            <p:cNvSpPr/>
            <p:nvPr/>
          </p:nvSpPr>
          <p:spPr>
            <a:xfrm>
              <a:off x="0" y="21007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5" name="Shape 455"/>
            <p:cNvSpPr/>
            <p:nvPr/>
          </p:nvSpPr>
          <p:spPr>
            <a:xfrm>
              <a:off x="0" y="23166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6" name="Shape 456"/>
            <p:cNvSpPr/>
            <p:nvPr/>
          </p:nvSpPr>
          <p:spPr>
            <a:xfrm>
              <a:off x="0" y="25452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7" name="Shape 457"/>
            <p:cNvSpPr/>
            <p:nvPr/>
          </p:nvSpPr>
          <p:spPr>
            <a:xfrm>
              <a:off x="47931" y="358266"/>
              <a:ext cx="2108201" cy="1498601"/>
            </a:xfrm>
            <a:custGeom>
              <a:avLst/>
              <a:gdLst/>
              <a:ahLst/>
              <a:cxnLst>
                <a:cxn ang="0">
                  <a:pos x="wd2" y="hd2"/>
                </a:cxn>
                <a:cxn ang="5400000">
                  <a:pos x="wd2" y="hd2"/>
                </a:cxn>
                <a:cxn ang="10800000">
                  <a:pos x="wd2" y="hd2"/>
                </a:cxn>
                <a:cxn ang="16200000">
                  <a:pos x="wd2" y="hd2"/>
                </a:cxn>
              </a:cxnLst>
              <a:rect l="0" t="0" r="r" b="b"/>
              <a:pathLst>
                <a:path w="21441" h="21379" extrusionOk="0">
                  <a:moveTo>
                    <a:pt x="800" y="2794"/>
                  </a:moveTo>
                  <a:cubicBezTo>
                    <a:pt x="1599" y="2073"/>
                    <a:pt x="2297" y="1469"/>
                    <a:pt x="2664" y="1307"/>
                  </a:cubicBezTo>
                  <a:cubicBezTo>
                    <a:pt x="3562" y="911"/>
                    <a:pt x="5777" y="12"/>
                    <a:pt x="6668" y="0"/>
                  </a:cubicBezTo>
                  <a:cubicBezTo>
                    <a:pt x="7155" y="-7"/>
                    <a:pt x="8211" y="374"/>
                    <a:pt x="8709" y="541"/>
                  </a:cubicBezTo>
                  <a:cubicBezTo>
                    <a:pt x="9378" y="764"/>
                    <a:pt x="10768" y="488"/>
                    <a:pt x="11593" y="841"/>
                  </a:cubicBezTo>
                  <a:cubicBezTo>
                    <a:pt x="11849" y="950"/>
                    <a:pt x="11793" y="1487"/>
                    <a:pt x="13989" y="1683"/>
                  </a:cubicBezTo>
                  <a:cubicBezTo>
                    <a:pt x="16188" y="1878"/>
                    <a:pt x="16890" y="1224"/>
                    <a:pt x="17539" y="1322"/>
                  </a:cubicBezTo>
                  <a:cubicBezTo>
                    <a:pt x="18258" y="1430"/>
                    <a:pt x="19697" y="1850"/>
                    <a:pt x="20235" y="2434"/>
                  </a:cubicBezTo>
                  <a:cubicBezTo>
                    <a:pt x="20785" y="3033"/>
                    <a:pt x="21334" y="4891"/>
                    <a:pt x="21166" y="5499"/>
                  </a:cubicBezTo>
                  <a:cubicBezTo>
                    <a:pt x="21066" y="5864"/>
                    <a:pt x="20650" y="8099"/>
                    <a:pt x="20456" y="8504"/>
                  </a:cubicBezTo>
                  <a:cubicBezTo>
                    <a:pt x="20235" y="8968"/>
                    <a:pt x="21173" y="10956"/>
                    <a:pt x="21432" y="11449"/>
                  </a:cubicBezTo>
                  <a:cubicBezTo>
                    <a:pt x="21559" y="11689"/>
                    <a:pt x="20318" y="13088"/>
                    <a:pt x="20412" y="13328"/>
                  </a:cubicBezTo>
                  <a:cubicBezTo>
                    <a:pt x="20587" y="13774"/>
                    <a:pt x="19584" y="14640"/>
                    <a:pt x="19480" y="15251"/>
                  </a:cubicBezTo>
                  <a:cubicBezTo>
                    <a:pt x="19320" y="16193"/>
                    <a:pt x="19852" y="17588"/>
                    <a:pt x="19347" y="18016"/>
                  </a:cubicBezTo>
                  <a:cubicBezTo>
                    <a:pt x="18703" y="18561"/>
                    <a:pt x="17636" y="21593"/>
                    <a:pt x="16774" y="21366"/>
                  </a:cubicBezTo>
                  <a:cubicBezTo>
                    <a:pt x="16424" y="21275"/>
                    <a:pt x="15001" y="20735"/>
                    <a:pt x="14655" y="20555"/>
                  </a:cubicBezTo>
                  <a:cubicBezTo>
                    <a:pt x="14248" y="20343"/>
                    <a:pt x="13223" y="21207"/>
                    <a:pt x="12825" y="21306"/>
                  </a:cubicBezTo>
                  <a:cubicBezTo>
                    <a:pt x="12602" y="21362"/>
                    <a:pt x="11231" y="20904"/>
                    <a:pt x="11006" y="21006"/>
                  </a:cubicBezTo>
                  <a:cubicBezTo>
                    <a:pt x="10343" y="21304"/>
                    <a:pt x="8122" y="20445"/>
                    <a:pt x="7412" y="20345"/>
                  </a:cubicBezTo>
                  <a:cubicBezTo>
                    <a:pt x="6489" y="20214"/>
                    <a:pt x="4076" y="19155"/>
                    <a:pt x="3196" y="18857"/>
                  </a:cubicBezTo>
                  <a:cubicBezTo>
                    <a:pt x="2487" y="18617"/>
                    <a:pt x="2925" y="16890"/>
                    <a:pt x="2708" y="16633"/>
                  </a:cubicBezTo>
                  <a:cubicBezTo>
                    <a:pt x="2357" y="16215"/>
                    <a:pt x="490" y="18677"/>
                    <a:pt x="556" y="15687"/>
                  </a:cubicBezTo>
                  <a:cubicBezTo>
                    <a:pt x="562" y="15418"/>
                    <a:pt x="1469" y="14271"/>
                    <a:pt x="1666" y="13823"/>
                  </a:cubicBezTo>
                  <a:cubicBezTo>
                    <a:pt x="1858" y="13385"/>
                    <a:pt x="25" y="11188"/>
                    <a:pt x="2" y="10728"/>
                  </a:cubicBezTo>
                  <a:cubicBezTo>
                    <a:pt x="-41" y="9893"/>
                    <a:pt x="889" y="9661"/>
                    <a:pt x="734" y="7993"/>
                  </a:cubicBezTo>
                  <a:cubicBezTo>
                    <a:pt x="691" y="7531"/>
                    <a:pt x="1133" y="5770"/>
                    <a:pt x="1133" y="5770"/>
                  </a:cubicBezTo>
                  <a:cubicBezTo>
                    <a:pt x="1133" y="5770"/>
                    <a:pt x="639" y="2940"/>
                    <a:pt x="800" y="2794"/>
                  </a:cubicBezTo>
                  <a:close/>
                </a:path>
              </a:pathLst>
            </a:custGeom>
            <a:solidFill>
              <a:srgbClr val="EBEBEB"/>
            </a:solidFill>
            <a:ln w="50800" cap="flat">
              <a:solidFill>
                <a:srgbClr val="C0C0C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458" name="Shape 458"/>
            <p:cNvSpPr/>
            <p:nvPr/>
          </p:nvSpPr>
          <p:spPr>
            <a:xfrm>
              <a:off x="266700" y="-1"/>
              <a:ext cx="1791494"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b="1"/>
              </a:lvl1pPr>
            </a:lstStyle>
            <a:p>
              <a:r>
                <a:t>Early Prophase</a:t>
              </a:r>
            </a:p>
          </p:txBody>
        </p:sp>
        <p:sp>
          <p:nvSpPr>
            <p:cNvPr id="459" name="Shape 459"/>
            <p:cNvSpPr/>
            <p:nvPr/>
          </p:nvSpPr>
          <p:spPr>
            <a:xfrm>
              <a:off x="139700" y="2055738"/>
              <a:ext cx="29464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20700" algn="l"/>
                </a:tabLst>
                <a:defRPr sz="1400">
                  <a:solidFill>
                    <a:srgbClr val="000000"/>
                  </a:solidFill>
                </a:defRPr>
              </a:lvl1pPr>
            </a:lstStyle>
            <a:p>
              <a:pPr>
                <a:defRPr sz="1600">
                  <a:solidFill>
                    <a:srgbClr val="483F36"/>
                  </a:solidFill>
                </a:defRPr>
              </a:pPr>
              <a:r>
                <a:rPr sz="1400">
                  <a:solidFill>
                    <a:srgbClr val="000000"/>
                  </a:solidFill>
                </a:rPr>
                <a:t>DNA continues condensing.</a:t>
              </a:r>
            </a:p>
          </p:txBody>
        </p:sp>
        <p:sp>
          <p:nvSpPr>
            <p:cNvPr id="460" name="Shape 460"/>
            <p:cNvSpPr/>
            <p:nvPr/>
          </p:nvSpPr>
          <p:spPr>
            <a:xfrm>
              <a:off x="139700" y="2271638"/>
              <a:ext cx="29464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20700" algn="l"/>
                </a:tabLst>
                <a:defRPr sz="1400">
                  <a:solidFill>
                    <a:srgbClr val="000000"/>
                  </a:solidFill>
                </a:defRPr>
              </a:lvl1pPr>
            </a:lstStyle>
            <a:p>
              <a:pPr>
                <a:defRPr sz="1600">
                  <a:solidFill>
                    <a:srgbClr val="483F36"/>
                  </a:solidFill>
                </a:defRPr>
              </a:pPr>
              <a:r>
                <a:rPr sz="1400">
                  <a:solidFill>
                    <a:srgbClr val="000000"/>
                  </a:solidFill>
                </a:rPr>
                <a:t>Nuclear membrane disintegrates.</a:t>
              </a:r>
            </a:p>
          </p:txBody>
        </p:sp>
        <p:sp>
          <p:nvSpPr>
            <p:cNvPr id="461" name="Shape 461"/>
            <p:cNvSpPr/>
            <p:nvPr/>
          </p:nvSpPr>
          <p:spPr>
            <a:xfrm>
              <a:off x="139700" y="2500238"/>
              <a:ext cx="29464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20700" algn="l"/>
                </a:tabLst>
                <a:defRPr sz="1400">
                  <a:solidFill>
                    <a:srgbClr val="000000"/>
                  </a:solidFill>
                </a:defRPr>
              </a:lvl1pPr>
            </a:lstStyle>
            <a:p>
              <a:pPr>
                <a:defRPr sz="1600">
                  <a:solidFill>
                    <a:srgbClr val="483F36"/>
                  </a:solidFill>
                </a:defRPr>
              </a:pPr>
              <a:r>
                <a:rPr sz="1400">
                  <a:solidFill>
                    <a:srgbClr val="000000"/>
                  </a:solidFill>
                </a:rPr>
                <a:t>Nucleolus disintegrates.</a:t>
              </a:r>
            </a:p>
          </p:txBody>
        </p:sp>
        <p:pic>
          <p:nvPicPr>
            <p:cNvPr id="462" name="Mitosis OHT-1.png"/>
            <p:cNvPicPr>
              <a:picLocks noChangeAspect="1"/>
            </p:cNvPicPr>
            <p:nvPr/>
          </p:nvPicPr>
          <p:blipFill>
            <a:blip r:embed="rId2">
              <a:extLst/>
            </a:blip>
            <a:stretch>
              <a:fillRect/>
            </a:stretch>
          </p:blipFill>
          <p:spPr>
            <a:xfrm>
              <a:off x="508000" y="602121"/>
              <a:ext cx="1227045" cy="927101"/>
            </a:xfrm>
            <a:prstGeom prst="rect">
              <a:avLst/>
            </a:prstGeom>
            <a:ln w="25400" cap="flat">
              <a:noFill/>
              <a:miter lim="400000"/>
            </a:ln>
            <a:effectLst>
              <a:outerShdw blurRad="25400" dist="12700" dir="5400000" rotWithShape="0">
                <a:srgbClr val="000000">
                  <a:alpha val="50000"/>
                </a:srgbClr>
              </a:outerShdw>
            </a:effectLst>
          </p:spPr>
        </p:pic>
      </p:grpSp>
      <p:grpSp>
        <p:nvGrpSpPr>
          <p:cNvPr id="474" name="Group 474"/>
          <p:cNvGrpSpPr/>
          <p:nvPr/>
        </p:nvGrpSpPr>
        <p:grpSpPr>
          <a:xfrm>
            <a:off x="6184900" y="1531478"/>
            <a:ext cx="4368800" cy="2697622"/>
            <a:chOff x="0" y="0"/>
            <a:chExt cx="4368800" cy="2697621"/>
          </a:xfrm>
        </p:grpSpPr>
        <p:sp>
          <p:nvSpPr>
            <p:cNvPr id="464" name="Shape 464"/>
            <p:cNvSpPr/>
            <p:nvPr/>
          </p:nvSpPr>
          <p:spPr>
            <a:xfrm>
              <a:off x="949631" y="409066"/>
              <a:ext cx="2108201" cy="1498601"/>
            </a:xfrm>
            <a:custGeom>
              <a:avLst/>
              <a:gdLst/>
              <a:ahLst/>
              <a:cxnLst>
                <a:cxn ang="0">
                  <a:pos x="wd2" y="hd2"/>
                </a:cxn>
                <a:cxn ang="5400000">
                  <a:pos x="wd2" y="hd2"/>
                </a:cxn>
                <a:cxn ang="10800000">
                  <a:pos x="wd2" y="hd2"/>
                </a:cxn>
                <a:cxn ang="16200000">
                  <a:pos x="wd2" y="hd2"/>
                </a:cxn>
              </a:cxnLst>
              <a:rect l="0" t="0" r="r" b="b"/>
              <a:pathLst>
                <a:path w="21441" h="21379" extrusionOk="0">
                  <a:moveTo>
                    <a:pt x="800" y="2794"/>
                  </a:moveTo>
                  <a:cubicBezTo>
                    <a:pt x="1599" y="2073"/>
                    <a:pt x="2297" y="1469"/>
                    <a:pt x="2664" y="1307"/>
                  </a:cubicBezTo>
                  <a:cubicBezTo>
                    <a:pt x="3562" y="911"/>
                    <a:pt x="5777" y="12"/>
                    <a:pt x="6668" y="0"/>
                  </a:cubicBezTo>
                  <a:cubicBezTo>
                    <a:pt x="7155" y="-7"/>
                    <a:pt x="8211" y="374"/>
                    <a:pt x="8709" y="541"/>
                  </a:cubicBezTo>
                  <a:cubicBezTo>
                    <a:pt x="9378" y="764"/>
                    <a:pt x="10768" y="488"/>
                    <a:pt x="11593" y="841"/>
                  </a:cubicBezTo>
                  <a:cubicBezTo>
                    <a:pt x="11849" y="950"/>
                    <a:pt x="11793" y="1487"/>
                    <a:pt x="13989" y="1683"/>
                  </a:cubicBezTo>
                  <a:cubicBezTo>
                    <a:pt x="16188" y="1878"/>
                    <a:pt x="16890" y="1224"/>
                    <a:pt x="17539" y="1322"/>
                  </a:cubicBezTo>
                  <a:cubicBezTo>
                    <a:pt x="18258" y="1430"/>
                    <a:pt x="19697" y="1850"/>
                    <a:pt x="20235" y="2434"/>
                  </a:cubicBezTo>
                  <a:cubicBezTo>
                    <a:pt x="20785" y="3033"/>
                    <a:pt x="21334" y="4891"/>
                    <a:pt x="21166" y="5499"/>
                  </a:cubicBezTo>
                  <a:cubicBezTo>
                    <a:pt x="21066" y="5864"/>
                    <a:pt x="20650" y="8099"/>
                    <a:pt x="20456" y="8504"/>
                  </a:cubicBezTo>
                  <a:cubicBezTo>
                    <a:pt x="20235" y="8968"/>
                    <a:pt x="21173" y="10956"/>
                    <a:pt x="21432" y="11449"/>
                  </a:cubicBezTo>
                  <a:cubicBezTo>
                    <a:pt x="21559" y="11689"/>
                    <a:pt x="20318" y="13088"/>
                    <a:pt x="20412" y="13328"/>
                  </a:cubicBezTo>
                  <a:cubicBezTo>
                    <a:pt x="20587" y="13774"/>
                    <a:pt x="19584" y="14640"/>
                    <a:pt x="19480" y="15251"/>
                  </a:cubicBezTo>
                  <a:cubicBezTo>
                    <a:pt x="19320" y="16193"/>
                    <a:pt x="19852" y="17588"/>
                    <a:pt x="19347" y="18016"/>
                  </a:cubicBezTo>
                  <a:cubicBezTo>
                    <a:pt x="18703" y="18561"/>
                    <a:pt x="17636" y="21593"/>
                    <a:pt x="16774" y="21366"/>
                  </a:cubicBezTo>
                  <a:cubicBezTo>
                    <a:pt x="16424" y="21275"/>
                    <a:pt x="15001" y="20735"/>
                    <a:pt x="14655" y="20555"/>
                  </a:cubicBezTo>
                  <a:cubicBezTo>
                    <a:pt x="14248" y="20343"/>
                    <a:pt x="13223" y="21207"/>
                    <a:pt x="12825" y="21306"/>
                  </a:cubicBezTo>
                  <a:cubicBezTo>
                    <a:pt x="12602" y="21362"/>
                    <a:pt x="11231" y="20904"/>
                    <a:pt x="11006" y="21006"/>
                  </a:cubicBezTo>
                  <a:cubicBezTo>
                    <a:pt x="10343" y="21304"/>
                    <a:pt x="8122" y="20445"/>
                    <a:pt x="7412" y="20345"/>
                  </a:cubicBezTo>
                  <a:cubicBezTo>
                    <a:pt x="6489" y="20214"/>
                    <a:pt x="4076" y="19155"/>
                    <a:pt x="3196" y="18857"/>
                  </a:cubicBezTo>
                  <a:cubicBezTo>
                    <a:pt x="2487" y="18617"/>
                    <a:pt x="2925" y="16890"/>
                    <a:pt x="2708" y="16633"/>
                  </a:cubicBezTo>
                  <a:cubicBezTo>
                    <a:pt x="2357" y="16215"/>
                    <a:pt x="490" y="18677"/>
                    <a:pt x="556" y="15687"/>
                  </a:cubicBezTo>
                  <a:cubicBezTo>
                    <a:pt x="562" y="15418"/>
                    <a:pt x="1469" y="14271"/>
                    <a:pt x="1666" y="13823"/>
                  </a:cubicBezTo>
                  <a:cubicBezTo>
                    <a:pt x="1858" y="13385"/>
                    <a:pt x="25" y="11188"/>
                    <a:pt x="2" y="10728"/>
                  </a:cubicBezTo>
                  <a:cubicBezTo>
                    <a:pt x="-41" y="9893"/>
                    <a:pt x="889" y="9661"/>
                    <a:pt x="734" y="7993"/>
                  </a:cubicBezTo>
                  <a:cubicBezTo>
                    <a:pt x="691" y="7531"/>
                    <a:pt x="1133" y="5770"/>
                    <a:pt x="1133" y="5770"/>
                  </a:cubicBezTo>
                  <a:cubicBezTo>
                    <a:pt x="1133" y="5770"/>
                    <a:pt x="639" y="2940"/>
                    <a:pt x="800" y="2794"/>
                  </a:cubicBezTo>
                  <a:close/>
                </a:path>
              </a:pathLst>
            </a:custGeom>
            <a:solidFill>
              <a:srgbClr val="EBEBEB"/>
            </a:solidFill>
            <a:ln w="50800" cap="flat">
              <a:solidFill>
                <a:srgbClr val="C0C0C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465" name="Shape 465"/>
            <p:cNvSpPr/>
            <p:nvPr/>
          </p:nvSpPr>
          <p:spPr>
            <a:xfrm flipH="1">
              <a:off x="0" y="1084721"/>
              <a:ext cx="916955" cy="1"/>
            </a:xfrm>
            <a:prstGeom prst="line">
              <a:avLst/>
            </a:prstGeom>
            <a:noFill/>
            <a:ln w="889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66" name="Shape 466"/>
            <p:cNvSpPr/>
            <p:nvPr/>
          </p:nvSpPr>
          <p:spPr>
            <a:xfrm>
              <a:off x="1155700" y="-1"/>
              <a:ext cx="1702309"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b="1"/>
              </a:lvl1pPr>
            </a:lstStyle>
            <a:p>
              <a:r>
                <a:t>Late Prophase</a:t>
              </a:r>
            </a:p>
          </p:txBody>
        </p:sp>
        <p:sp>
          <p:nvSpPr>
            <p:cNvPr id="467" name="Shape 467"/>
            <p:cNvSpPr/>
            <p:nvPr/>
          </p:nvSpPr>
          <p:spPr>
            <a:xfrm>
              <a:off x="1016000" y="2055738"/>
              <a:ext cx="33528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46100" algn="l"/>
                </a:tabLst>
                <a:defRPr sz="1400">
                  <a:solidFill>
                    <a:srgbClr val="000000"/>
                  </a:solidFill>
                </a:defRPr>
              </a:lvl1pPr>
            </a:lstStyle>
            <a:p>
              <a:pPr>
                <a:defRPr sz="1600">
                  <a:solidFill>
                    <a:srgbClr val="483F36"/>
                  </a:solidFill>
                </a:defRPr>
              </a:pPr>
              <a:r>
                <a:rPr sz="1400">
                  <a:solidFill>
                    <a:srgbClr val="000000"/>
                  </a:solidFill>
                </a:rPr>
                <a:t>Chromosomes appear as chromatids.</a:t>
              </a:r>
            </a:p>
          </p:txBody>
        </p:sp>
        <p:sp>
          <p:nvSpPr>
            <p:cNvPr id="468" name="Shape 468"/>
            <p:cNvSpPr/>
            <p:nvPr/>
          </p:nvSpPr>
          <p:spPr>
            <a:xfrm>
              <a:off x="876300" y="21007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69" name="Shape 469"/>
            <p:cNvSpPr/>
            <p:nvPr/>
          </p:nvSpPr>
          <p:spPr>
            <a:xfrm>
              <a:off x="876300" y="23166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0" name="Shape 470"/>
            <p:cNvSpPr/>
            <p:nvPr/>
          </p:nvSpPr>
          <p:spPr>
            <a:xfrm>
              <a:off x="1016000" y="2284338"/>
              <a:ext cx="33528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46100" algn="l"/>
                </a:tabLst>
                <a:defRPr sz="1400">
                  <a:solidFill>
                    <a:srgbClr val="000000"/>
                  </a:solidFill>
                </a:defRPr>
              </a:lvl1pPr>
            </a:lstStyle>
            <a:p>
              <a:pPr>
                <a:defRPr sz="1600">
                  <a:solidFill>
                    <a:srgbClr val="483F36"/>
                  </a:solidFill>
                </a:defRPr>
              </a:pPr>
              <a:r>
                <a:rPr sz="1400">
                  <a:solidFill>
                    <a:srgbClr val="000000"/>
                  </a:solidFill>
                </a:rPr>
                <a:t>Mitotic spindle forms.</a:t>
              </a:r>
            </a:p>
          </p:txBody>
        </p:sp>
        <p:sp>
          <p:nvSpPr>
            <p:cNvPr id="471" name="Shape 471"/>
            <p:cNvSpPr/>
            <p:nvPr/>
          </p:nvSpPr>
          <p:spPr>
            <a:xfrm>
              <a:off x="876300" y="25579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2" name="Shape 472"/>
            <p:cNvSpPr/>
            <p:nvPr/>
          </p:nvSpPr>
          <p:spPr>
            <a:xfrm>
              <a:off x="1016000" y="2500238"/>
              <a:ext cx="33528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46100" algn="l"/>
                </a:tabLst>
                <a:defRPr sz="1400">
                  <a:solidFill>
                    <a:srgbClr val="000000"/>
                  </a:solidFill>
                </a:defRPr>
              </a:lvl1pPr>
            </a:lstStyle>
            <a:p>
              <a:pPr>
                <a:defRPr sz="1600">
                  <a:solidFill>
                    <a:srgbClr val="483F36"/>
                  </a:solidFill>
                </a:defRPr>
              </a:pPr>
              <a:r>
                <a:rPr sz="1400">
                  <a:solidFill>
                    <a:srgbClr val="000000"/>
                  </a:solidFill>
                </a:rPr>
                <a:t>Centrosomes move to opposite poles.</a:t>
              </a:r>
            </a:p>
          </p:txBody>
        </p:sp>
        <p:pic>
          <p:nvPicPr>
            <p:cNvPr id="473" name="Mitosis OHT-2.png"/>
            <p:cNvPicPr>
              <a:picLocks noChangeAspect="1"/>
            </p:cNvPicPr>
            <p:nvPr/>
          </p:nvPicPr>
          <p:blipFill>
            <a:blip r:embed="rId3">
              <a:extLst/>
            </a:blip>
            <a:stretch>
              <a:fillRect/>
            </a:stretch>
          </p:blipFill>
          <p:spPr>
            <a:xfrm>
              <a:off x="1206500" y="497702"/>
              <a:ext cx="1604673" cy="1244601"/>
            </a:xfrm>
            <a:prstGeom prst="rect">
              <a:avLst/>
            </a:prstGeom>
            <a:ln w="25400" cap="flat">
              <a:noFill/>
              <a:miter lim="400000"/>
            </a:ln>
            <a:effectLst>
              <a:outerShdw blurRad="25400" dist="12700" dir="5400000" rotWithShape="0">
                <a:srgbClr val="000000">
                  <a:alpha val="50000"/>
                </a:srgbClr>
              </a:outerShdw>
            </a:effectLst>
          </p:spPr>
        </p:pic>
      </p:grpSp>
      <p:grpSp>
        <p:nvGrpSpPr>
          <p:cNvPr id="482" name="Group 482"/>
          <p:cNvGrpSpPr/>
          <p:nvPr/>
        </p:nvGrpSpPr>
        <p:grpSpPr>
          <a:xfrm>
            <a:off x="9357783" y="2576598"/>
            <a:ext cx="3227917" cy="3341602"/>
            <a:chOff x="0" y="0"/>
            <a:chExt cx="3227916" cy="3341601"/>
          </a:xfrm>
        </p:grpSpPr>
        <p:grpSp>
          <p:nvGrpSpPr>
            <p:cNvPr id="479" name="Group 479"/>
            <p:cNvGrpSpPr/>
            <p:nvPr/>
          </p:nvGrpSpPr>
          <p:grpSpPr>
            <a:xfrm>
              <a:off x="0" y="0"/>
              <a:ext cx="3227917" cy="3341602"/>
              <a:chOff x="0" y="0"/>
              <a:chExt cx="3227916" cy="3341601"/>
            </a:xfrm>
          </p:grpSpPr>
          <p:sp>
            <p:nvSpPr>
              <p:cNvPr id="475" name="Shape 475"/>
              <p:cNvSpPr/>
              <p:nvPr/>
            </p:nvSpPr>
            <p:spPr>
              <a:xfrm>
                <a:off x="1015248" y="1307047"/>
                <a:ext cx="2108201" cy="1498601"/>
              </a:xfrm>
              <a:custGeom>
                <a:avLst/>
                <a:gdLst/>
                <a:ahLst/>
                <a:cxnLst>
                  <a:cxn ang="0">
                    <a:pos x="wd2" y="hd2"/>
                  </a:cxn>
                  <a:cxn ang="5400000">
                    <a:pos x="wd2" y="hd2"/>
                  </a:cxn>
                  <a:cxn ang="10800000">
                    <a:pos x="wd2" y="hd2"/>
                  </a:cxn>
                  <a:cxn ang="16200000">
                    <a:pos x="wd2" y="hd2"/>
                  </a:cxn>
                </a:cxnLst>
                <a:rect l="0" t="0" r="r" b="b"/>
                <a:pathLst>
                  <a:path w="21441" h="21379" extrusionOk="0">
                    <a:moveTo>
                      <a:pt x="800" y="2794"/>
                    </a:moveTo>
                    <a:cubicBezTo>
                      <a:pt x="1599" y="2073"/>
                      <a:pt x="2297" y="1469"/>
                      <a:pt x="2664" y="1307"/>
                    </a:cubicBezTo>
                    <a:cubicBezTo>
                      <a:pt x="3562" y="911"/>
                      <a:pt x="5777" y="12"/>
                      <a:pt x="6668" y="0"/>
                    </a:cubicBezTo>
                    <a:cubicBezTo>
                      <a:pt x="7155" y="-7"/>
                      <a:pt x="8211" y="374"/>
                      <a:pt x="8709" y="541"/>
                    </a:cubicBezTo>
                    <a:cubicBezTo>
                      <a:pt x="9378" y="764"/>
                      <a:pt x="10768" y="488"/>
                      <a:pt x="11593" y="841"/>
                    </a:cubicBezTo>
                    <a:cubicBezTo>
                      <a:pt x="11849" y="950"/>
                      <a:pt x="11793" y="1487"/>
                      <a:pt x="13989" y="1683"/>
                    </a:cubicBezTo>
                    <a:cubicBezTo>
                      <a:pt x="16188" y="1878"/>
                      <a:pt x="16890" y="1224"/>
                      <a:pt x="17539" y="1322"/>
                    </a:cubicBezTo>
                    <a:cubicBezTo>
                      <a:pt x="18258" y="1430"/>
                      <a:pt x="19697" y="1850"/>
                      <a:pt x="20235" y="2434"/>
                    </a:cubicBezTo>
                    <a:cubicBezTo>
                      <a:pt x="20785" y="3033"/>
                      <a:pt x="21334" y="4891"/>
                      <a:pt x="21166" y="5499"/>
                    </a:cubicBezTo>
                    <a:cubicBezTo>
                      <a:pt x="21066" y="5864"/>
                      <a:pt x="20650" y="8099"/>
                      <a:pt x="20456" y="8504"/>
                    </a:cubicBezTo>
                    <a:cubicBezTo>
                      <a:pt x="20235" y="8968"/>
                      <a:pt x="21173" y="10956"/>
                      <a:pt x="21432" y="11449"/>
                    </a:cubicBezTo>
                    <a:cubicBezTo>
                      <a:pt x="21559" y="11689"/>
                      <a:pt x="20318" y="13088"/>
                      <a:pt x="20412" y="13328"/>
                    </a:cubicBezTo>
                    <a:cubicBezTo>
                      <a:pt x="20587" y="13774"/>
                      <a:pt x="19584" y="14640"/>
                      <a:pt x="19480" y="15251"/>
                    </a:cubicBezTo>
                    <a:cubicBezTo>
                      <a:pt x="19320" y="16193"/>
                      <a:pt x="19852" y="17588"/>
                      <a:pt x="19347" y="18016"/>
                    </a:cubicBezTo>
                    <a:cubicBezTo>
                      <a:pt x="18703" y="18561"/>
                      <a:pt x="17636" y="21593"/>
                      <a:pt x="16774" y="21366"/>
                    </a:cubicBezTo>
                    <a:cubicBezTo>
                      <a:pt x="16424" y="21275"/>
                      <a:pt x="15001" y="20735"/>
                      <a:pt x="14655" y="20555"/>
                    </a:cubicBezTo>
                    <a:cubicBezTo>
                      <a:pt x="14248" y="20343"/>
                      <a:pt x="13223" y="21207"/>
                      <a:pt x="12825" y="21306"/>
                    </a:cubicBezTo>
                    <a:cubicBezTo>
                      <a:pt x="12602" y="21362"/>
                      <a:pt x="11231" y="20904"/>
                      <a:pt x="11006" y="21006"/>
                    </a:cubicBezTo>
                    <a:cubicBezTo>
                      <a:pt x="10343" y="21304"/>
                      <a:pt x="8122" y="20445"/>
                      <a:pt x="7412" y="20345"/>
                    </a:cubicBezTo>
                    <a:cubicBezTo>
                      <a:pt x="6489" y="20214"/>
                      <a:pt x="4076" y="19155"/>
                      <a:pt x="3196" y="18857"/>
                    </a:cubicBezTo>
                    <a:cubicBezTo>
                      <a:pt x="2487" y="18617"/>
                      <a:pt x="2925" y="16890"/>
                      <a:pt x="2708" y="16633"/>
                    </a:cubicBezTo>
                    <a:cubicBezTo>
                      <a:pt x="2357" y="16215"/>
                      <a:pt x="490" y="18677"/>
                      <a:pt x="556" y="15687"/>
                    </a:cubicBezTo>
                    <a:cubicBezTo>
                      <a:pt x="562" y="15418"/>
                      <a:pt x="1469" y="14271"/>
                      <a:pt x="1666" y="13823"/>
                    </a:cubicBezTo>
                    <a:cubicBezTo>
                      <a:pt x="1858" y="13385"/>
                      <a:pt x="25" y="11188"/>
                      <a:pt x="2" y="10728"/>
                    </a:cubicBezTo>
                    <a:cubicBezTo>
                      <a:pt x="-41" y="9893"/>
                      <a:pt x="889" y="9661"/>
                      <a:pt x="734" y="7993"/>
                    </a:cubicBezTo>
                    <a:cubicBezTo>
                      <a:pt x="691" y="7531"/>
                      <a:pt x="1133" y="5770"/>
                      <a:pt x="1133" y="5770"/>
                    </a:cubicBezTo>
                    <a:cubicBezTo>
                      <a:pt x="1133" y="5770"/>
                      <a:pt x="639" y="2940"/>
                      <a:pt x="800" y="2794"/>
                    </a:cubicBezTo>
                    <a:close/>
                  </a:path>
                </a:pathLst>
              </a:custGeom>
              <a:solidFill>
                <a:srgbClr val="EBEBEB"/>
              </a:solidFill>
              <a:ln w="50800" cap="flat">
                <a:solidFill>
                  <a:srgbClr val="C0C0C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476" name="Shape 476"/>
              <p:cNvSpPr/>
              <p:nvPr/>
            </p:nvSpPr>
            <p:spPr>
              <a:xfrm>
                <a:off x="0" y="0"/>
                <a:ext cx="2120900" cy="863600"/>
              </a:xfrm>
              <a:custGeom>
                <a:avLst/>
                <a:gdLst/>
                <a:ahLst/>
                <a:cxnLst>
                  <a:cxn ang="0">
                    <a:pos x="wd2" y="hd2"/>
                  </a:cxn>
                  <a:cxn ang="5400000">
                    <a:pos x="wd2" y="hd2"/>
                  </a:cxn>
                  <a:cxn ang="10800000">
                    <a:pos x="wd2" y="hd2"/>
                  </a:cxn>
                  <a:cxn ang="16200000">
                    <a:pos x="wd2" y="hd2"/>
                  </a:cxn>
                </a:cxnLst>
                <a:rect l="0" t="0" r="r" b="b"/>
                <a:pathLst>
                  <a:path w="21600" h="21600" extrusionOk="0">
                    <a:moveTo>
                      <a:pt x="0" y="308"/>
                    </a:moveTo>
                    <a:lnTo>
                      <a:pt x="21600" y="0"/>
                    </a:lnTo>
                    <a:lnTo>
                      <a:pt x="21454" y="21600"/>
                    </a:lnTo>
                  </a:path>
                </a:pathLst>
              </a:custGeom>
              <a:noFill/>
              <a:ln w="88900" cap="flat">
                <a:solidFill>
                  <a:srgbClr val="006994"/>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7" name="Shape 477"/>
              <p:cNvSpPr/>
              <p:nvPr/>
            </p:nvSpPr>
            <p:spPr>
              <a:xfrm>
                <a:off x="1335616" y="872580"/>
                <a:ext cx="130851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b="1"/>
                </a:lvl1pPr>
              </a:lstStyle>
              <a:p>
                <a:r>
                  <a:t>Metaphase</a:t>
                </a:r>
              </a:p>
            </p:txBody>
          </p:sp>
          <p:sp>
            <p:nvSpPr>
              <p:cNvPr id="478" name="Shape 478"/>
              <p:cNvSpPr/>
              <p:nvPr/>
            </p:nvSpPr>
            <p:spPr>
              <a:xfrm>
                <a:off x="1107016" y="2941018"/>
                <a:ext cx="2120901" cy="400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46100" algn="l"/>
                  </a:tabLst>
                  <a:defRPr sz="1400">
                    <a:solidFill>
                      <a:srgbClr val="000000"/>
                    </a:solidFill>
                  </a:defRPr>
                </a:lvl1pPr>
              </a:lstStyle>
              <a:p>
                <a:pPr>
                  <a:defRPr sz="1600">
                    <a:solidFill>
                      <a:srgbClr val="483F36"/>
                    </a:solidFill>
                  </a:defRPr>
                </a:pPr>
                <a:r>
                  <a:rPr sz="1400">
                    <a:solidFill>
                      <a:srgbClr val="000000"/>
                    </a:solidFill>
                  </a:rPr>
                  <a:t>Chromosomes line up on the equator of the cell.</a:t>
                </a:r>
              </a:p>
            </p:txBody>
          </p:sp>
        </p:grpSp>
        <p:sp>
          <p:nvSpPr>
            <p:cNvPr id="480" name="Shape 480"/>
            <p:cNvSpPr/>
            <p:nvPr/>
          </p:nvSpPr>
          <p:spPr>
            <a:xfrm>
              <a:off x="967316" y="298600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81" name="Mitosis OHT-3.png"/>
            <p:cNvPicPr>
              <a:picLocks noChangeAspect="1"/>
            </p:cNvPicPr>
            <p:nvPr/>
          </p:nvPicPr>
          <p:blipFill>
            <a:blip r:embed="rId4">
              <a:extLst/>
            </a:blip>
            <a:stretch>
              <a:fillRect/>
            </a:stretch>
          </p:blipFill>
          <p:spPr>
            <a:xfrm>
              <a:off x="1145116" y="1447714"/>
              <a:ext cx="1854201" cy="1158876"/>
            </a:xfrm>
            <a:prstGeom prst="rect">
              <a:avLst/>
            </a:prstGeom>
            <a:ln w="25400" cap="flat">
              <a:noFill/>
              <a:miter lim="400000"/>
            </a:ln>
            <a:effectLst>
              <a:outerShdw blurRad="25400" dist="12700" dir="5400000" rotWithShape="0">
                <a:srgbClr val="000000">
                  <a:alpha val="50000"/>
                </a:srgbClr>
              </a:outerShdw>
            </a:effectLst>
          </p:spPr>
        </p:pic>
      </p:grpSp>
      <p:grpSp>
        <p:nvGrpSpPr>
          <p:cNvPr id="490" name="Group 490"/>
          <p:cNvGrpSpPr/>
          <p:nvPr/>
        </p:nvGrpSpPr>
        <p:grpSpPr>
          <a:xfrm>
            <a:off x="10287000" y="6024836"/>
            <a:ext cx="2159000" cy="3106464"/>
            <a:chOff x="0" y="0"/>
            <a:chExt cx="2158999" cy="3106463"/>
          </a:xfrm>
        </p:grpSpPr>
        <p:sp>
          <p:nvSpPr>
            <p:cNvPr id="483" name="Shape 483"/>
            <p:cNvSpPr/>
            <p:nvPr/>
          </p:nvSpPr>
          <p:spPr>
            <a:xfrm>
              <a:off x="0" y="2750863"/>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488" name="Group 488"/>
            <p:cNvGrpSpPr/>
            <p:nvPr/>
          </p:nvGrpSpPr>
          <p:grpSpPr>
            <a:xfrm>
              <a:off x="47931" y="0"/>
              <a:ext cx="2111069" cy="3106464"/>
              <a:chOff x="0" y="0"/>
              <a:chExt cx="2111068" cy="3106463"/>
            </a:xfrm>
          </p:grpSpPr>
          <p:sp>
            <p:nvSpPr>
              <p:cNvPr id="484" name="Shape 484"/>
              <p:cNvSpPr/>
              <p:nvPr/>
            </p:nvSpPr>
            <p:spPr>
              <a:xfrm>
                <a:off x="-1" y="957608"/>
                <a:ext cx="2108201" cy="1498602"/>
              </a:xfrm>
              <a:custGeom>
                <a:avLst/>
                <a:gdLst/>
                <a:ahLst/>
                <a:cxnLst>
                  <a:cxn ang="0">
                    <a:pos x="wd2" y="hd2"/>
                  </a:cxn>
                  <a:cxn ang="5400000">
                    <a:pos x="wd2" y="hd2"/>
                  </a:cxn>
                  <a:cxn ang="10800000">
                    <a:pos x="wd2" y="hd2"/>
                  </a:cxn>
                  <a:cxn ang="16200000">
                    <a:pos x="wd2" y="hd2"/>
                  </a:cxn>
                </a:cxnLst>
                <a:rect l="0" t="0" r="r" b="b"/>
                <a:pathLst>
                  <a:path w="21441" h="21379" extrusionOk="0">
                    <a:moveTo>
                      <a:pt x="800" y="2794"/>
                    </a:moveTo>
                    <a:cubicBezTo>
                      <a:pt x="1599" y="2073"/>
                      <a:pt x="2297" y="1469"/>
                      <a:pt x="2664" y="1307"/>
                    </a:cubicBezTo>
                    <a:cubicBezTo>
                      <a:pt x="3562" y="911"/>
                      <a:pt x="5777" y="12"/>
                      <a:pt x="6668" y="0"/>
                    </a:cubicBezTo>
                    <a:cubicBezTo>
                      <a:pt x="7155" y="-7"/>
                      <a:pt x="8211" y="374"/>
                      <a:pt x="8709" y="541"/>
                    </a:cubicBezTo>
                    <a:cubicBezTo>
                      <a:pt x="9378" y="764"/>
                      <a:pt x="10768" y="488"/>
                      <a:pt x="11593" y="841"/>
                    </a:cubicBezTo>
                    <a:cubicBezTo>
                      <a:pt x="11849" y="950"/>
                      <a:pt x="11793" y="1487"/>
                      <a:pt x="13989" y="1683"/>
                    </a:cubicBezTo>
                    <a:cubicBezTo>
                      <a:pt x="16188" y="1878"/>
                      <a:pt x="16890" y="1224"/>
                      <a:pt x="17539" y="1322"/>
                    </a:cubicBezTo>
                    <a:cubicBezTo>
                      <a:pt x="18258" y="1430"/>
                      <a:pt x="19697" y="1850"/>
                      <a:pt x="20235" y="2434"/>
                    </a:cubicBezTo>
                    <a:cubicBezTo>
                      <a:pt x="20785" y="3033"/>
                      <a:pt x="21334" y="4891"/>
                      <a:pt x="21166" y="5499"/>
                    </a:cubicBezTo>
                    <a:cubicBezTo>
                      <a:pt x="21066" y="5864"/>
                      <a:pt x="20650" y="8099"/>
                      <a:pt x="20456" y="8504"/>
                    </a:cubicBezTo>
                    <a:cubicBezTo>
                      <a:pt x="20235" y="8968"/>
                      <a:pt x="21173" y="10956"/>
                      <a:pt x="21432" y="11449"/>
                    </a:cubicBezTo>
                    <a:cubicBezTo>
                      <a:pt x="21559" y="11689"/>
                      <a:pt x="20318" y="13088"/>
                      <a:pt x="20412" y="13328"/>
                    </a:cubicBezTo>
                    <a:cubicBezTo>
                      <a:pt x="20587" y="13774"/>
                      <a:pt x="19584" y="14640"/>
                      <a:pt x="19480" y="15251"/>
                    </a:cubicBezTo>
                    <a:cubicBezTo>
                      <a:pt x="19320" y="16193"/>
                      <a:pt x="19852" y="17588"/>
                      <a:pt x="19347" y="18016"/>
                    </a:cubicBezTo>
                    <a:cubicBezTo>
                      <a:pt x="18703" y="18561"/>
                      <a:pt x="17636" y="21593"/>
                      <a:pt x="16774" y="21366"/>
                    </a:cubicBezTo>
                    <a:cubicBezTo>
                      <a:pt x="16424" y="21275"/>
                      <a:pt x="15001" y="20735"/>
                      <a:pt x="14655" y="20555"/>
                    </a:cubicBezTo>
                    <a:cubicBezTo>
                      <a:pt x="14248" y="20343"/>
                      <a:pt x="13223" y="21207"/>
                      <a:pt x="12825" y="21306"/>
                    </a:cubicBezTo>
                    <a:cubicBezTo>
                      <a:pt x="12602" y="21362"/>
                      <a:pt x="11231" y="20904"/>
                      <a:pt x="11006" y="21006"/>
                    </a:cubicBezTo>
                    <a:cubicBezTo>
                      <a:pt x="10343" y="21304"/>
                      <a:pt x="8122" y="20445"/>
                      <a:pt x="7412" y="20345"/>
                    </a:cubicBezTo>
                    <a:cubicBezTo>
                      <a:pt x="6489" y="20214"/>
                      <a:pt x="4076" y="19155"/>
                      <a:pt x="3196" y="18857"/>
                    </a:cubicBezTo>
                    <a:cubicBezTo>
                      <a:pt x="2487" y="18617"/>
                      <a:pt x="2925" y="16890"/>
                      <a:pt x="2708" y="16633"/>
                    </a:cubicBezTo>
                    <a:cubicBezTo>
                      <a:pt x="2357" y="16215"/>
                      <a:pt x="490" y="18677"/>
                      <a:pt x="556" y="15687"/>
                    </a:cubicBezTo>
                    <a:cubicBezTo>
                      <a:pt x="562" y="15418"/>
                      <a:pt x="1469" y="14271"/>
                      <a:pt x="1666" y="13823"/>
                    </a:cubicBezTo>
                    <a:cubicBezTo>
                      <a:pt x="1858" y="13385"/>
                      <a:pt x="25" y="11188"/>
                      <a:pt x="2" y="10728"/>
                    </a:cubicBezTo>
                    <a:cubicBezTo>
                      <a:pt x="-41" y="9893"/>
                      <a:pt x="889" y="9661"/>
                      <a:pt x="734" y="7993"/>
                    </a:cubicBezTo>
                    <a:cubicBezTo>
                      <a:pt x="691" y="7531"/>
                      <a:pt x="1133" y="5770"/>
                      <a:pt x="1133" y="5770"/>
                    </a:cubicBezTo>
                    <a:cubicBezTo>
                      <a:pt x="1133" y="5770"/>
                      <a:pt x="639" y="2940"/>
                      <a:pt x="800" y="2794"/>
                    </a:cubicBezTo>
                    <a:close/>
                  </a:path>
                </a:pathLst>
              </a:custGeom>
              <a:solidFill>
                <a:srgbClr val="EBEBEB"/>
              </a:solidFill>
              <a:ln w="50800" cap="flat">
                <a:solidFill>
                  <a:srgbClr val="C0C0C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485" name="Shape 485"/>
              <p:cNvSpPr/>
              <p:nvPr/>
            </p:nvSpPr>
            <p:spPr>
              <a:xfrm>
                <a:off x="104468" y="2705880"/>
                <a:ext cx="2006601" cy="400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46100" algn="l"/>
                  </a:tabLst>
                  <a:defRPr sz="1400">
                    <a:solidFill>
                      <a:srgbClr val="000000"/>
                    </a:solidFill>
                  </a:defRPr>
                </a:lvl1pPr>
              </a:lstStyle>
              <a:p>
                <a:pPr>
                  <a:defRPr sz="1600">
                    <a:solidFill>
                      <a:srgbClr val="483F36"/>
                    </a:solidFill>
                  </a:defRPr>
                </a:pPr>
                <a:r>
                  <a:rPr sz="1400">
                    <a:solidFill>
                      <a:srgbClr val="000000"/>
                    </a:solidFill>
                  </a:rPr>
                  <a:t>Chromosomes separate to opposite poles.</a:t>
                </a:r>
              </a:p>
            </p:txBody>
          </p:sp>
          <p:sp>
            <p:nvSpPr>
              <p:cNvPr id="486" name="Shape 486"/>
              <p:cNvSpPr/>
              <p:nvPr/>
            </p:nvSpPr>
            <p:spPr>
              <a:xfrm>
                <a:off x="409268" y="662842"/>
                <a:ext cx="121954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b="1"/>
                </a:lvl1pPr>
              </a:lstStyle>
              <a:p>
                <a:r>
                  <a:t>Anaphase</a:t>
                </a:r>
              </a:p>
            </p:txBody>
          </p:sp>
          <p:sp>
            <p:nvSpPr>
              <p:cNvPr id="487" name="Shape 487"/>
              <p:cNvSpPr/>
              <p:nvPr/>
            </p:nvSpPr>
            <p:spPr>
              <a:xfrm flipV="1">
                <a:off x="1108026" y="0"/>
                <a:ext cx="1" cy="617264"/>
              </a:xfrm>
              <a:prstGeom prst="line">
                <a:avLst/>
              </a:prstGeom>
              <a:noFill/>
              <a:ln w="889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489" name="Mitosis OHT-4.png"/>
            <p:cNvPicPr>
              <a:picLocks noChangeAspect="1"/>
            </p:cNvPicPr>
            <p:nvPr/>
          </p:nvPicPr>
          <p:blipFill>
            <a:blip r:embed="rId5">
              <a:extLst/>
            </a:blip>
            <a:stretch>
              <a:fillRect/>
            </a:stretch>
          </p:blipFill>
          <p:spPr>
            <a:xfrm>
              <a:off x="292100" y="1150663"/>
              <a:ext cx="1640210" cy="1016001"/>
            </a:xfrm>
            <a:prstGeom prst="rect">
              <a:avLst/>
            </a:prstGeom>
            <a:ln w="25400" cap="flat">
              <a:noFill/>
              <a:miter lim="400000"/>
            </a:ln>
            <a:effectLst>
              <a:outerShdw blurRad="25400" dist="12700" dir="5400000" rotWithShape="0">
                <a:srgbClr val="000000">
                  <a:alpha val="50000"/>
                </a:srgbClr>
              </a:outerShdw>
            </a:effectLst>
          </p:spPr>
        </p:pic>
      </p:grpSp>
      <p:grpSp>
        <p:nvGrpSpPr>
          <p:cNvPr id="498" name="Group 498"/>
          <p:cNvGrpSpPr/>
          <p:nvPr/>
        </p:nvGrpSpPr>
        <p:grpSpPr>
          <a:xfrm>
            <a:off x="7035800" y="6687678"/>
            <a:ext cx="3119135" cy="2418222"/>
            <a:chOff x="0" y="0"/>
            <a:chExt cx="3119134" cy="2418221"/>
          </a:xfrm>
        </p:grpSpPr>
        <p:sp>
          <p:nvSpPr>
            <p:cNvPr id="491" name="Shape 491"/>
            <p:cNvSpPr/>
            <p:nvPr/>
          </p:nvSpPr>
          <p:spPr>
            <a:xfrm>
              <a:off x="0" y="20626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496" name="Group 496"/>
            <p:cNvGrpSpPr/>
            <p:nvPr/>
          </p:nvGrpSpPr>
          <p:grpSpPr>
            <a:xfrm>
              <a:off x="73331" y="-1"/>
              <a:ext cx="3045804" cy="2418223"/>
              <a:chOff x="0" y="0"/>
              <a:chExt cx="3045802" cy="2418221"/>
            </a:xfrm>
          </p:grpSpPr>
          <p:sp>
            <p:nvSpPr>
              <p:cNvPr id="492" name="Shape 492"/>
              <p:cNvSpPr/>
              <p:nvPr/>
            </p:nvSpPr>
            <p:spPr>
              <a:xfrm>
                <a:off x="-1" y="345566"/>
                <a:ext cx="2108201" cy="1498601"/>
              </a:xfrm>
              <a:custGeom>
                <a:avLst/>
                <a:gdLst/>
                <a:ahLst/>
                <a:cxnLst>
                  <a:cxn ang="0">
                    <a:pos x="wd2" y="hd2"/>
                  </a:cxn>
                  <a:cxn ang="5400000">
                    <a:pos x="wd2" y="hd2"/>
                  </a:cxn>
                  <a:cxn ang="10800000">
                    <a:pos x="wd2" y="hd2"/>
                  </a:cxn>
                  <a:cxn ang="16200000">
                    <a:pos x="wd2" y="hd2"/>
                  </a:cxn>
                </a:cxnLst>
                <a:rect l="0" t="0" r="r" b="b"/>
                <a:pathLst>
                  <a:path w="21441" h="21379" extrusionOk="0">
                    <a:moveTo>
                      <a:pt x="800" y="2794"/>
                    </a:moveTo>
                    <a:cubicBezTo>
                      <a:pt x="1599" y="2073"/>
                      <a:pt x="2297" y="1469"/>
                      <a:pt x="2664" y="1307"/>
                    </a:cubicBezTo>
                    <a:cubicBezTo>
                      <a:pt x="3562" y="911"/>
                      <a:pt x="5777" y="12"/>
                      <a:pt x="6668" y="0"/>
                    </a:cubicBezTo>
                    <a:cubicBezTo>
                      <a:pt x="7155" y="-7"/>
                      <a:pt x="8211" y="374"/>
                      <a:pt x="8709" y="541"/>
                    </a:cubicBezTo>
                    <a:cubicBezTo>
                      <a:pt x="9378" y="764"/>
                      <a:pt x="10768" y="488"/>
                      <a:pt x="11593" y="841"/>
                    </a:cubicBezTo>
                    <a:cubicBezTo>
                      <a:pt x="11849" y="950"/>
                      <a:pt x="11793" y="1487"/>
                      <a:pt x="13989" y="1683"/>
                    </a:cubicBezTo>
                    <a:cubicBezTo>
                      <a:pt x="16188" y="1878"/>
                      <a:pt x="16890" y="1224"/>
                      <a:pt x="17539" y="1322"/>
                    </a:cubicBezTo>
                    <a:cubicBezTo>
                      <a:pt x="18258" y="1430"/>
                      <a:pt x="19697" y="1850"/>
                      <a:pt x="20235" y="2434"/>
                    </a:cubicBezTo>
                    <a:cubicBezTo>
                      <a:pt x="20785" y="3033"/>
                      <a:pt x="21334" y="4891"/>
                      <a:pt x="21166" y="5499"/>
                    </a:cubicBezTo>
                    <a:cubicBezTo>
                      <a:pt x="21066" y="5864"/>
                      <a:pt x="20650" y="8099"/>
                      <a:pt x="20456" y="8504"/>
                    </a:cubicBezTo>
                    <a:cubicBezTo>
                      <a:pt x="20235" y="8968"/>
                      <a:pt x="21173" y="10956"/>
                      <a:pt x="21432" y="11449"/>
                    </a:cubicBezTo>
                    <a:cubicBezTo>
                      <a:pt x="21559" y="11689"/>
                      <a:pt x="20318" y="13088"/>
                      <a:pt x="20412" y="13328"/>
                    </a:cubicBezTo>
                    <a:cubicBezTo>
                      <a:pt x="20587" y="13774"/>
                      <a:pt x="19584" y="14640"/>
                      <a:pt x="19480" y="15251"/>
                    </a:cubicBezTo>
                    <a:cubicBezTo>
                      <a:pt x="19320" y="16193"/>
                      <a:pt x="19852" y="17588"/>
                      <a:pt x="19347" y="18016"/>
                    </a:cubicBezTo>
                    <a:cubicBezTo>
                      <a:pt x="18703" y="18561"/>
                      <a:pt x="17636" y="21593"/>
                      <a:pt x="16774" y="21366"/>
                    </a:cubicBezTo>
                    <a:cubicBezTo>
                      <a:pt x="16424" y="21275"/>
                      <a:pt x="15001" y="20735"/>
                      <a:pt x="14655" y="20555"/>
                    </a:cubicBezTo>
                    <a:cubicBezTo>
                      <a:pt x="14248" y="20343"/>
                      <a:pt x="13223" y="21207"/>
                      <a:pt x="12825" y="21306"/>
                    </a:cubicBezTo>
                    <a:cubicBezTo>
                      <a:pt x="12602" y="21362"/>
                      <a:pt x="11231" y="20904"/>
                      <a:pt x="11006" y="21006"/>
                    </a:cubicBezTo>
                    <a:cubicBezTo>
                      <a:pt x="10343" y="21304"/>
                      <a:pt x="8122" y="20445"/>
                      <a:pt x="7412" y="20345"/>
                    </a:cubicBezTo>
                    <a:cubicBezTo>
                      <a:pt x="6489" y="20214"/>
                      <a:pt x="4076" y="19155"/>
                      <a:pt x="3196" y="18857"/>
                    </a:cubicBezTo>
                    <a:cubicBezTo>
                      <a:pt x="2487" y="18617"/>
                      <a:pt x="2925" y="16890"/>
                      <a:pt x="2708" y="16633"/>
                    </a:cubicBezTo>
                    <a:cubicBezTo>
                      <a:pt x="2357" y="16215"/>
                      <a:pt x="490" y="18677"/>
                      <a:pt x="556" y="15687"/>
                    </a:cubicBezTo>
                    <a:cubicBezTo>
                      <a:pt x="562" y="15418"/>
                      <a:pt x="1469" y="14271"/>
                      <a:pt x="1666" y="13823"/>
                    </a:cubicBezTo>
                    <a:cubicBezTo>
                      <a:pt x="1858" y="13385"/>
                      <a:pt x="25" y="11188"/>
                      <a:pt x="2" y="10728"/>
                    </a:cubicBezTo>
                    <a:cubicBezTo>
                      <a:pt x="-41" y="9893"/>
                      <a:pt x="889" y="9661"/>
                      <a:pt x="734" y="7993"/>
                    </a:cubicBezTo>
                    <a:cubicBezTo>
                      <a:pt x="691" y="7531"/>
                      <a:pt x="1133" y="5770"/>
                      <a:pt x="1133" y="5770"/>
                    </a:cubicBezTo>
                    <a:cubicBezTo>
                      <a:pt x="1133" y="5770"/>
                      <a:pt x="639" y="2940"/>
                      <a:pt x="800" y="2794"/>
                    </a:cubicBezTo>
                    <a:close/>
                  </a:path>
                </a:pathLst>
              </a:custGeom>
              <a:solidFill>
                <a:srgbClr val="EBEBEB"/>
              </a:solidFill>
              <a:ln w="50800" cap="flat">
                <a:solidFill>
                  <a:srgbClr val="C0C0C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493" name="Shape 493"/>
              <p:cNvSpPr/>
              <p:nvPr/>
            </p:nvSpPr>
            <p:spPr>
              <a:xfrm>
                <a:off x="66368" y="2017638"/>
                <a:ext cx="2501901" cy="400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46100" algn="l"/>
                  </a:tabLst>
                  <a:defRPr sz="1400">
                    <a:solidFill>
                      <a:srgbClr val="000000"/>
                    </a:solidFill>
                  </a:defRPr>
                </a:lvl1pPr>
              </a:lstStyle>
              <a:p>
                <a:pPr>
                  <a:defRPr sz="1600">
                    <a:solidFill>
                      <a:srgbClr val="483F36"/>
                    </a:solidFill>
                  </a:defRPr>
                </a:pPr>
                <a:r>
                  <a:rPr sz="1400">
                    <a:solidFill>
                      <a:srgbClr val="000000"/>
                    </a:solidFill>
                  </a:rPr>
                  <a:t>Non-kinetochore microtubules elongate the cell.</a:t>
                </a:r>
              </a:p>
            </p:txBody>
          </p:sp>
          <p:sp>
            <p:nvSpPr>
              <p:cNvPr id="494" name="Shape 494"/>
              <p:cNvSpPr/>
              <p:nvPr/>
            </p:nvSpPr>
            <p:spPr>
              <a:xfrm>
                <a:off x="206068" y="-1"/>
                <a:ext cx="1744613"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b="1"/>
                </a:lvl1pPr>
              </a:lstStyle>
              <a:p>
                <a:r>
                  <a:t>Late Anaphase</a:t>
                </a:r>
              </a:p>
            </p:txBody>
          </p:sp>
          <p:sp>
            <p:nvSpPr>
              <p:cNvPr id="495" name="Shape 495"/>
              <p:cNvSpPr/>
              <p:nvPr/>
            </p:nvSpPr>
            <p:spPr>
              <a:xfrm>
                <a:off x="2149426" y="1046621"/>
                <a:ext cx="896377" cy="1"/>
              </a:xfrm>
              <a:prstGeom prst="line">
                <a:avLst/>
              </a:prstGeom>
              <a:noFill/>
              <a:ln w="889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497" name="Mitosis OHT-5.png"/>
            <p:cNvPicPr>
              <a:picLocks noChangeAspect="1"/>
            </p:cNvPicPr>
            <p:nvPr/>
          </p:nvPicPr>
          <p:blipFill>
            <a:blip r:embed="rId6">
              <a:extLst/>
            </a:blip>
            <a:stretch>
              <a:fillRect/>
            </a:stretch>
          </p:blipFill>
          <p:spPr>
            <a:xfrm>
              <a:off x="228600" y="583433"/>
              <a:ext cx="1854200" cy="979863"/>
            </a:xfrm>
            <a:prstGeom prst="rect">
              <a:avLst/>
            </a:prstGeom>
            <a:ln w="25400" cap="flat">
              <a:noFill/>
              <a:miter lim="400000"/>
            </a:ln>
            <a:effectLst>
              <a:outerShdw blurRad="25400" dist="12700" dir="5400000" rotWithShape="0">
                <a:srgbClr val="000000">
                  <a:alpha val="50000"/>
                </a:srgbClr>
              </a:outerShdw>
            </a:effectLst>
          </p:spPr>
        </p:pic>
      </p:grpSp>
      <p:grpSp>
        <p:nvGrpSpPr>
          <p:cNvPr id="508" name="Group 508"/>
          <p:cNvGrpSpPr/>
          <p:nvPr/>
        </p:nvGrpSpPr>
        <p:grpSpPr>
          <a:xfrm>
            <a:off x="3946831" y="6687678"/>
            <a:ext cx="3056914" cy="2646822"/>
            <a:chOff x="0" y="0"/>
            <a:chExt cx="3056912" cy="2646821"/>
          </a:xfrm>
        </p:grpSpPr>
        <p:sp>
          <p:nvSpPr>
            <p:cNvPr id="499" name="Shape 499"/>
            <p:cNvSpPr/>
            <p:nvPr/>
          </p:nvSpPr>
          <p:spPr>
            <a:xfrm>
              <a:off x="155268" y="20626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0" name="Shape 500"/>
            <p:cNvSpPr/>
            <p:nvPr/>
          </p:nvSpPr>
          <p:spPr>
            <a:xfrm>
              <a:off x="155268" y="2291221"/>
              <a:ext cx="72001" cy="72001"/>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506" name="Group 506"/>
            <p:cNvGrpSpPr/>
            <p:nvPr/>
          </p:nvGrpSpPr>
          <p:grpSpPr>
            <a:xfrm>
              <a:off x="0" y="-1"/>
              <a:ext cx="3056913" cy="2646823"/>
              <a:chOff x="0" y="0"/>
              <a:chExt cx="3056912" cy="2646821"/>
            </a:xfrm>
          </p:grpSpPr>
          <p:sp>
            <p:nvSpPr>
              <p:cNvPr id="501" name="Shape 501"/>
              <p:cNvSpPr/>
              <p:nvPr/>
            </p:nvSpPr>
            <p:spPr>
              <a:xfrm>
                <a:off x="-1" y="320166"/>
                <a:ext cx="2463801" cy="1498601"/>
              </a:xfrm>
              <a:custGeom>
                <a:avLst/>
                <a:gdLst/>
                <a:ahLst/>
                <a:cxnLst>
                  <a:cxn ang="0">
                    <a:pos x="wd2" y="hd2"/>
                  </a:cxn>
                  <a:cxn ang="5400000">
                    <a:pos x="wd2" y="hd2"/>
                  </a:cxn>
                  <a:cxn ang="10800000">
                    <a:pos x="wd2" y="hd2"/>
                  </a:cxn>
                  <a:cxn ang="16200000">
                    <a:pos x="wd2" y="hd2"/>
                  </a:cxn>
                </a:cxnLst>
                <a:rect l="0" t="0" r="r" b="b"/>
                <a:pathLst>
                  <a:path w="21441" h="21379" extrusionOk="0">
                    <a:moveTo>
                      <a:pt x="800" y="2794"/>
                    </a:moveTo>
                    <a:cubicBezTo>
                      <a:pt x="1599" y="2073"/>
                      <a:pt x="2297" y="1469"/>
                      <a:pt x="2664" y="1307"/>
                    </a:cubicBezTo>
                    <a:cubicBezTo>
                      <a:pt x="3562" y="911"/>
                      <a:pt x="5777" y="12"/>
                      <a:pt x="6668" y="0"/>
                    </a:cubicBezTo>
                    <a:cubicBezTo>
                      <a:pt x="7155" y="-7"/>
                      <a:pt x="8211" y="374"/>
                      <a:pt x="8709" y="541"/>
                    </a:cubicBezTo>
                    <a:cubicBezTo>
                      <a:pt x="9378" y="764"/>
                      <a:pt x="9124" y="3742"/>
                      <a:pt x="9950" y="4094"/>
                    </a:cubicBezTo>
                    <a:cubicBezTo>
                      <a:pt x="10205" y="4203"/>
                      <a:pt x="11793" y="1487"/>
                      <a:pt x="13989" y="1683"/>
                    </a:cubicBezTo>
                    <a:cubicBezTo>
                      <a:pt x="16188" y="1878"/>
                      <a:pt x="16890" y="1224"/>
                      <a:pt x="17539" y="1322"/>
                    </a:cubicBezTo>
                    <a:cubicBezTo>
                      <a:pt x="18258" y="1430"/>
                      <a:pt x="19697" y="1850"/>
                      <a:pt x="20235" y="2434"/>
                    </a:cubicBezTo>
                    <a:cubicBezTo>
                      <a:pt x="20785" y="3033"/>
                      <a:pt x="21334" y="4891"/>
                      <a:pt x="21166" y="5499"/>
                    </a:cubicBezTo>
                    <a:cubicBezTo>
                      <a:pt x="21066" y="5864"/>
                      <a:pt x="20650" y="8099"/>
                      <a:pt x="20456" y="8504"/>
                    </a:cubicBezTo>
                    <a:cubicBezTo>
                      <a:pt x="20235" y="8968"/>
                      <a:pt x="21173" y="10956"/>
                      <a:pt x="21432" y="11449"/>
                    </a:cubicBezTo>
                    <a:cubicBezTo>
                      <a:pt x="21559" y="11689"/>
                      <a:pt x="20318" y="13088"/>
                      <a:pt x="20412" y="13328"/>
                    </a:cubicBezTo>
                    <a:cubicBezTo>
                      <a:pt x="20587" y="13774"/>
                      <a:pt x="19584" y="14640"/>
                      <a:pt x="19480" y="15251"/>
                    </a:cubicBezTo>
                    <a:cubicBezTo>
                      <a:pt x="19320" y="16193"/>
                      <a:pt x="19852" y="17588"/>
                      <a:pt x="19347" y="18016"/>
                    </a:cubicBezTo>
                    <a:cubicBezTo>
                      <a:pt x="18703" y="18561"/>
                      <a:pt x="17636" y="21593"/>
                      <a:pt x="16774" y="21366"/>
                    </a:cubicBezTo>
                    <a:cubicBezTo>
                      <a:pt x="16424" y="21275"/>
                      <a:pt x="15001" y="20735"/>
                      <a:pt x="14655" y="20555"/>
                    </a:cubicBezTo>
                    <a:cubicBezTo>
                      <a:pt x="14248" y="20343"/>
                      <a:pt x="13223" y="21207"/>
                      <a:pt x="12825" y="21306"/>
                    </a:cubicBezTo>
                    <a:cubicBezTo>
                      <a:pt x="12602" y="21362"/>
                      <a:pt x="10176" y="17472"/>
                      <a:pt x="9950" y="17574"/>
                    </a:cubicBezTo>
                    <a:cubicBezTo>
                      <a:pt x="9288" y="17872"/>
                      <a:pt x="8122" y="20445"/>
                      <a:pt x="7412" y="20345"/>
                    </a:cubicBezTo>
                    <a:cubicBezTo>
                      <a:pt x="6489" y="20214"/>
                      <a:pt x="4076" y="19155"/>
                      <a:pt x="3196" y="18857"/>
                    </a:cubicBezTo>
                    <a:cubicBezTo>
                      <a:pt x="2487" y="18617"/>
                      <a:pt x="2925" y="16890"/>
                      <a:pt x="2708" y="16633"/>
                    </a:cubicBezTo>
                    <a:cubicBezTo>
                      <a:pt x="2357" y="16215"/>
                      <a:pt x="490" y="18677"/>
                      <a:pt x="556" y="15687"/>
                    </a:cubicBezTo>
                    <a:cubicBezTo>
                      <a:pt x="562" y="15418"/>
                      <a:pt x="1469" y="14271"/>
                      <a:pt x="1666" y="13823"/>
                    </a:cubicBezTo>
                    <a:cubicBezTo>
                      <a:pt x="1858" y="13385"/>
                      <a:pt x="25" y="11188"/>
                      <a:pt x="2" y="10728"/>
                    </a:cubicBezTo>
                    <a:cubicBezTo>
                      <a:pt x="-41" y="9893"/>
                      <a:pt x="889" y="9661"/>
                      <a:pt x="734" y="7993"/>
                    </a:cubicBezTo>
                    <a:cubicBezTo>
                      <a:pt x="691" y="7531"/>
                      <a:pt x="1133" y="5770"/>
                      <a:pt x="1133" y="5770"/>
                    </a:cubicBezTo>
                    <a:cubicBezTo>
                      <a:pt x="1133" y="5770"/>
                      <a:pt x="639" y="2940"/>
                      <a:pt x="800" y="2794"/>
                    </a:cubicBezTo>
                    <a:close/>
                  </a:path>
                </a:pathLst>
              </a:custGeom>
              <a:solidFill>
                <a:srgbClr val="EBEBEB"/>
              </a:solidFill>
              <a:ln w="50800" cap="flat">
                <a:solidFill>
                  <a:srgbClr val="C0C0C0"/>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502" name="Shape 502"/>
              <p:cNvSpPr/>
              <p:nvPr/>
            </p:nvSpPr>
            <p:spPr>
              <a:xfrm>
                <a:off x="294968" y="2017638"/>
                <a:ext cx="2501901"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46100" algn="l"/>
                  </a:tabLst>
                  <a:defRPr sz="1400">
                    <a:solidFill>
                      <a:srgbClr val="000000"/>
                    </a:solidFill>
                  </a:defRPr>
                </a:lvl1pPr>
              </a:lstStyle>
              <a:p>
                <a:pPr>
                  <a:defRPr sz="1600">
                    <a:solidFill>
                      <a:srgbClr val="483F36"/>
                    </a:solidFill>
                  </a:defRPr>
                </a:pPr>
                <a:r>
                  <a:rPr sz="1400">
                    <a:solidFill>
                      <a:srgbClr val="000000"/>
                    </a:solidFill>
                  </a:rPr>
                  <a:t>Nuclei reform.</a:t>
                </a:r>
              </a:p>
            </p:txBody>
          </p:sp>
          <p:sp>
            <p:nvSpPr>
              <p:cNvPr id="503" name="Shape 503"/>
              <p:cNvSpPr/>
              <p:nvPr/>
            </p:nvSpPr>
            <p:spPr>
              <a:xfrm>
                <a:off x="294968" y="2246238"/>
                <a:ext cx="1790701" cy="400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marL="0">
                  <a:tabLst>
                    <a:tab pos="520700" algn="l"/>
                  </a:tabLst>
                  <a:defRPr sz="1400">
                    <a:solidFill>
                      <a:srgbClr val="000000"/>
                    </a:solidFill>
                  </a:defRPr>
                </a:lvl1pPr>
              </a:lstStyle>
              <a:p>
                <a:pPr>
                  <a:defRPr sz="1600">
                    <a:solidFill>
                      <a:srgbClr val="483F36"/>
                    </a:solidFill>
                  </a:defRPr>
                </a:pPr>
                <a:r>
                  <a:rPr sz="1400">
                    <a:solidFill>
                      <a:srgbClr val="000000"/>
                    </a:solidFill>
                  </a:rPr>
                  <a:t>Cell elongates and furrow develops.</a:t>
                </a:r>
              </a:p>
            </p:txBody>
          </p:sp>
          <p:sp>
            <p:nvSpPr>
              <p:cNvPr id="504" name="Shape 504"/>
              <p:cNvSpPr/>
              <p:nvPr/>
            </p:nvSpPr>
            <p:spPr>
              <a:xfrm>
                <a:off x="574368" y="-1"/>
                <a:ext cx="1240644"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b="1"/>
                </a:lvl1pPr>
              </a:lstStyle>
              <a:p>
                <a:r>
                  <a:t>Telophase</a:t>
                </a:r>
              </a:p>
            </p:txBody>
          </p:sp>
          <p:sp>
            <p:nvSpPr>
              <p:cNvPr id="505" name="Shape 505"/>
              <p:cNvSpPr/>
              <p:nvPr/>
            </p:nvSpPr>
            <p:spPr>
              <a:xfrm>
                <a:off x="2393008" y="1044081"/>
                <a:ext cx="663905" cy="2533"/>
              </a:xfrm>
              <a:prstGeom prst="line">
                <a:avLst/>
              </a:prstGeom>
              <a:noFill/>
              <a:ln w="889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507" name="Mitosis OHT-6.png"/>
            <p:cNvPicPr>
              <a:picLocks noChangeAspect="1"/>
            </p:cNvPicPr>
            <p:nvPr/>
          </p:nvPicPr>
          <p:blipFill>
            <a:blip r:embed="rId7">
              <a:extLst/>
            </a:blip>
            <a:stretch>
              <a:fillRect/>
            </a:stretch>
          </p:blipFill>
          <p:spPr>
            <a:xfrm>
              <a:off x="256868" y="652921"/>
              <a:ext cx="1753640" cy="774701"/>
            </a:xfrm>
            <a:prstGeom prst="rect">
              <a:avLst/>
            </a:prstGeom>
            <a:ln w="25400" cap="flat">
              <a:noFill/>
              <a:miter lim="400000"/>
            </a:ln>
            <a:effectLst>
              <a:outerShdw blurRad="25400" dist="12700" dir="5400000" rotWithShape="0">
                <a:srgbClr val="000000">
                  <a:alpha val="50000"/>
                </a:srgbClr>
              </a:outerShdw>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4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5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4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9" animBg="1" advAuto="0"/>
      <p:bldP spid="434" grpId="10" animBg="1" advAuto="0"/>
      <p:bldP spid="437" grpId="2" animBg="1" advAuto="0"/>
      <p:bldP spid="453" grpId="1" animBg="1" advAuto="0"/>
      <p:bldP spid="463" grpId="3" animBg="1" advAuto="0"/>
      <p:bldP spid="474" grpId="4" animBg="1" advAuto="0"/>
      <p:bldP spid="482" grpId="5" animBg="1" advAuto="0"/>
      <p:bldP spid="490" grpId="6" animBg="1" advAuto="0"/>
      <p:bldP spid="498" grpId="7" animBg="1" advAuto="0"/>
      <p:bldP spid="508" grpId="8"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body" sz="half" idx="1"/>
          </p:nvPr>
        </p:nvSpPr>
        <p:spPr>
          <a:xfrm>
            <a:off x="1028700" y="2019300"/>
            <a:ext cx="4984850" cy="5867400"/>
          </a:xfrm>
          <a:prstGeom prst="rect">
            <a:avLst/>
          </a:prstGeom>
        </p:spPr>
        <p:txBody>
          <a:bodyPr numCol="1" spcCol="38100"/>
          <a:lstStyle/>
          <a:p>
            <a:pPr marL="392727" indent="-392727"/>
            <a:r>
              <a:rPr>
                <a:hlinkClick r:id="rId2" action="ppaction://hlinksldjump"/>
              </a:rPr>
              <a:t>DNA replication</a:t>
            </a:r>
          </a:p>
          <a:p>
            <a:pPr marL="392727" indent="-392727"/>
            <a:r>
              <a:rPr>
                <a:hlinkClick r:id="rId3" action="ppaction://hlinksldjump"/>
              </a:rPr>
              <a:t>Cell division</a:t>
            </a:r>
          </a:p>
          <a:p>
            <a:pPr marL="720045" lvl="1"/>
            <a:r>
              <a:rPr>
                <a:hlinkClick r:id="rId3" action="ppaction://hlinksldjump"/>
              </a:rPr>
              <a:t>Binary fission</a:t>
            </a:r>
          </a:p>
          <a:p>
            <a:pPr marL="720045" lvl="1"/>
            <a:r>
              <a:rPr>
                <a:hlinkClick r:id="rId4" action="ppaction://hlinksldjump"/>
              </a:rPr>
              <a:t>Cell division in eukaryotes</a:t>
            </a:r>
          </a:p>
          <a:p>
            <a:pPr marL="720045" lvl="1"/>
            <a:r>
              <a:rPr>
                <a:hlinkClick r:id="rId5" action="ppaction://hlinksldjump"/>
              </a:rPr>
              <a:t>Differentiation in human cells</a:t>
            </a:r>
          </a:p>
          <a:p>
            <a:pPr marL="720045" lvl="1"/>
            <a:r>
              <a:rPr>
                <a:hlinkClick r:id="rId6" action="ppaction://hlinksldjump"/>
              </a:rPr>
              <a:t>Meiosis</a:t>
            </a:r>
          </a:p>
          <a:p>
            <a:pPr marL="720045" lvl="1"/>
            <a:r>
              <a:rPr>
                <a:hlinkClick r:id="rId7" action="ppaction://hlinksldjump"/>
              </a:rPr>
              <a:t>Crossing over</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prstGeom prst="rect">
            <a:avLst/>
          </a:prstGeom>
        </p:spPr>
        <p:txBody>
          <a:bodyPr/>
          <a:lstStyle>
            <a:lvl1pPr>
              <a:tabLst>
                <a:tab pos="952500" algn="l"/>
              </a:tabLst>
            </a:lvl1pPr>
          </a:lstStyle>
          <a:p>
            <a:r>
              <a:t>Cell Checkpoints</a:t>
            </a:r>
          </a:p>
        </p:txBody>
      </p:sp>
      <p:sp>
        <p:nvSpPr>
          <p:cNvPr id="511" name="Shape 511"/>
          <p:cNvSpPr>
            <a:spLocks noGrp="1"/>
          </p:cNvSpPr>
          <p:nvPr>
            <p:ph type="body" sz="quarter" idx="1"/>
          </p:nvPr>
        </p:nvSpPr>
        <p:spPr>
          <a:xfrm>
            <a:off x="368300" y="1790700"/>
            <a:ext cx="5018286" cy="3768725"/>
          </a:xfrm>
          <a:prstGeom prst="rect">
            <a:avLst/>
          </a:prstGeom>
        </p:spPr>
        <p:txBody>
          <a:bodyPr/>
          <a:lstStyle/>
          <a:p>
            <a:pPr>
              <a:tabLst>
                <a:tab pos="1016000" algn="l"/>
              </a:tabLst>
            </a:pPr>
            <a:r>
              <a:t>There are three checkpoints during the cell cycle. A checkpoint is a critical regulatory point in the cell cycle. </a:t>
            </a:r>
          </a:p>
          <a:p>
            <a:pPr lvl="1">
              <a:tabLst>
                <a:tab pos="1485900" algn="l"/>
              </a:tabLst>
            </a:pPr>
            <a:r>
              <a:t>At each checkpoint, a set of conditions determines whether or not the cell will continue into the next phase. </a:t>
            </a:r>
          </a:p>
          <a:p>
            <a:pPr lvl="1">
              <a:tabLst>
                <a:tab pos="1485900" algn="l"/>
              </a:tabLst>
            </a:pPr>
            <a:r>
              <a:t>For example, cell size is important in regulating whether or not the cell can pass through the G1 checkpoint.</a:t>
            </a:r>
          </a:p>
        </p:txBody>
      </p:sp>
      <p:grpSp>
        <p:nvGrpSpPr>
          <p:cNvPr id="518" name="Group 518"/>
          <p:cNvGrpSpPr/>
          <p:nvPr/>
        </p:nvGrpSpPr>
        <p:grpSpPr>
          <a:xfrm>
            <a:off x="5790573" y="2082800"/>
            <a:ext cx="5791827" cy="5956300"/>
            <a:chOff x="0" y="0"/>
            <a:chExt cx="5791826" cy="5956300"/>
          </a:xfrm>
        </p:grpSpPr>
        <p:pic>
          <p:nvPicPr>
            <p:cNvPr id="512" name="Cell Cycle phases.pdf"/>
            <p:cNvPicPr>
              <a:picLocks noChangeAspect="1"/>
            </p:cNvPicPr>
            <p:nvPr/>
          </p:nvPicPr>
          <p:blipFill>
            <a:blip r:embed="rId2">
              <a:extLst/>
            </a:blip>
            <a:stretch>
              <a:fillRect/>
            </a:stretch>
          </p:blipFill>
          <p:spPr>
            <a:xfrm>
              <a:off x="0" y="0"/>
              <a:ext cx="5791827" cy="5956300"/>
            </a:xfrm>
            <a:prstGeom prst="rect">
              <a:avLst/>
            </a:prstGeom>
            <a:ln w="12700" cap="flat">
              <a:noFill/>
              <a:miter lim="400000"/>
            </a:ln>
            <a:effectLst/>
          </p:spPr>
        </p:pic>
        <p:sp>
          <p:nvSpPr>
            <p:cNvPr id="513" name="Shape 513"/>
            <p:cNvSpPr/>
            <p:nvPr/>
          </p:nvSpPr>
          <p:spPr>
            <a:xfrm>
              <a:off x="4747722" y="2526850"/>
              <a:ext cx="508001"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defRPr sz="2600">
                  <a:solidFill>
                    <a:srgbClr val="FFFFFF"/>
                  </a:solidFill>
                  <a:latin typeface="Arial Black"/>
                  <a:ea typeface="Arial Black"/>
                  <a:cs typeface="Arial Black"/>
                  <a:sym typeface="Arial Black"/>
                </a:defRPr>
              </a:lvl1pPr>
            </a:lstStyle>
            <a:p>
              <a:r>
                <a:t>M</a:t>
              </a:r>
            </a:p>
          </p:txBody>
        </p:sp>
        <p:sp>
          <p:nvSpPr>
            <p:cNvPr id="514" name="Shape 514"/>
            <p:cNvSpPr/>
            <p:nvPr/>
          </p:nvSpPr>
          <p:spPr>
            <a:xfrm>
              <a:off x="2837160" y="4695469"/>
              <a:ext cx="609601"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p>
              <a:pPr algn="ctr">
                <a:tabLst>
                  <a:tab pos="520700" algn="l"/>
                </a:tabLst>
                <a:defRPr sz="2600">
                  <a:solidFill>
                    <a:srgbClr val="000000"/>
                  </a:solidFill>
                  <a:latin typeface="Arial Black"/>
                  <a:ea typeface="Arial Black"/>
                  <a:cs typeface="Arial Black"/>
                  <a:sym typeface="Arial Black"/>
                </a:defRPr>
              </a:pPr>
              <a:r>
                <a:t>G</a:t>
              </a:r>
              <a:r>
                <a:rPr baseline="-5999"/>
                <a:t>1</a:t>
              </a:r>
            </a:p>
          </p:txBody>
        </p:sp>
        <p:sp>
          <p:nvSpPr>
            <p:cNvPr id="515" name="Shape 515"/>
            <p:cNvSpPr/>
            <p:nvPr/>
          </p:nvSpPr>
          <p:spPr>
            <a:xfrm>
              <a:off x="3567372" y="892607"/>
              <a:ext cx="66040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p>
              <a:pPr algn="ctr">
                <a:tabLst>
                  <a:tab pos="520700" algn="l"/>
                </a:tabLst>
                <a:defRPr sz="2600">
                  <a:solidFill>
                    <a:srgbClr val="000000"/>
                  </a:solidFill>
                  <a:latin typeface="Arial Black"/>
                  <a:ea typeface="Arial Black"/>
                  <a:cs typeface="Arial Black"/>
                  <a:sym typeface="Arial Black"/>
                </a:defRPr>
              </a:pPr>
              <a:r>
                <a:t>G</a:t>
              </a:r>
              <a:r>
                <a:rPr baseline="-5999"/>
                <a:t>2</a:t>
              </a:r>
            </a:p>
          </p:txBody>
        </p:sp>
        <p:sp>
          <p:nvSpPr>
            <p:cNvPr id="516" name="Shape 516"/>
            <p:cNvSpPr/>
            <p:nvPr/>
          </p:nvSpPr>
          <p:spPr>
            <a:xfrm>
              <a:off x="909766" y="1946707"/>
              <a:ext cx="393701" cy="508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defRPr sz="2600">
                  <a:solidFill>
                    <a:srgbClr val="000000"/>
                  </a:solidFill>
                  <a:latin typeface="Arial Black"/>
                  <a:ea typeface="Arial Black"/>
                  <a:cs typeface="Arial Black"/>
                  <a:sym typeface="Arial Black"/>
                </a:defRPr>
              </a:lvl1pPr>
            </a:lstStyle>
            <a:p>
              <a:r>
                <a:t>S</a:t>
              </a:r>
            </a:p>
          </p:txBody>
        </p:sp>
        <p:sp>
          <p:nvSpPr>
            <p:cNvPr id="517" name="Shape 517"/>
            <p:cNvSpPr/>
            <p:nvPr/>
          </p:nvSpPr>
          <p:spPr>
            <a:xfrm>
              <a:off x="1868053" y="2692401"/>
              <a:ext cx="2349501"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defRPr sz="2400" b="1">
                  <a:solidFill>
                    <a:srgbClr val="000000"/>
                  </a:solidFill>
                </a:defRPr>
              </a:lvl1pPr>
            </a:lstStyle>
            <a:p>
              <a:r>
                <a:t>The cell cycle</a:t>
              </a:r>
            </a:p>
          </p:txBody>
        </p:sp>
      </p:grpSp>
      <p:grpSp>
        <p:nvGrpSpPr>
          <p:cNvPr id="522" name="Group 522"/>
          <p:cNvGrpSpPr/>
          <p:nvPr/>
        </p:nvGrpSpPr>
        <p:grpSpPr>
          <a:xfrm>
            <a:off x="1796975" y="5944939"/>
            <a:ext cx="6141007" cy="2769872"/>
            <a:chOff x="0" y="0"/>
            <a:chExt cx="6141005" cy="2769871"/>
          </a:xfrm>
        </p:grpSpPr>
        <p:sp>
          <p:nvSpPr>
            <p:cNvPr id="519" name="Shape 519"/>
            <p:cNvSpPr/>
            <p:nvPr/>
          </p:nvSpPr>
          <p:spPr>
            <a:xfrm flipV="1">
              <a:off x="4972124" y="0"/>
              <a:ext cx="1168882" cy="963861"/>
            </a:xfrm>
            <a:prstGeom prst="line">
              <a:avLst/>
            </a:prstGeom>
            <a:noFill/>
            <a:ln w="635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0" name="Shape 520"/>
            <p:cNvSpPr/>
            <p:nvPr/>
          </p:nvSpPr>
          <p:spPr>
            <a:xfrm>
              <a:off x="0" y="808849"/>
              <a:ext cx="4051797" cy="1961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defRPr b="1"/>
              </a:pPr>
              <a:r>
                <a:t>G1 checkpoint</a:t>
              </a:r>
            </a:p>
            <a:p>
              <a:pPr>
                <a:tabLst>
                  <a:tab pos="520700" algn="l"/>
                </a:tabLst>
              </a:pPr>
              <a:r>
                <a:t>Pass this checkpoint if:</a:t>
              </a:r>
            </a:p>
            <a:p>
              <a:pPr>
                <a:tabLst>
                  <a:tab pos="520700" algn="l"/>
                </a:tabLst>
              </a:pPr>
              <a:r>
                <a:t>¬	Cell size is large enough.</a:t>
              </a:r>
            </a:p>
            <a:p>
              <a:pPr>
                <a:tabLst>
                  <a:tab pos="520700" algn="l"/>
                </a:tabLst>
              </a:pPr>
              <a:r>
                <a:t>¬	Sufficient nutrients are available.</a:t>
              </a:r>
            </a:p>
            <a:p>
              <a:pPr>
                <a:tabLst>
                  <a:tab pos="520700" algn="l"/>
                </a:tabLst>
              </a:pPr>
              <a:r>
                <a:t>¬	Signals from other cells have</a:t>
              </a:r>
              <a:br/>
              <a:r>
                <a:t>      been received.</a:t>
              </a:r>
            </a:p>
          </p:txBody>
        </p:sp>
        <p:sp>
          <p:nvSpPr>
            <p:cNvPr id="521" name="Shape 521"/>
            <p:cNvSpPr/>
            <p:nvPr/>
          </p:nvSpPr>
          <p:spPr>
            <a:xfrm flipV="1">
              <a:off x="3981524" y="1060350"/>
              <a:ext cx="858392" cy="614711"/>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26" name="Group 526"/>
          <p:cNvGrpSpPr/>
          <p:nvPr/>
        </p:nvGrpSpPr>
        <p:grpSpPr>
          <a:xfrm>
            <a:off x="8477175" y="5307210"/>
            <a:ext cx="3842049" cy="4144201"/>
            <a:chOff x="0" y="0"/>
            <a:chExt cx="3842047" cy="4144199"/>
          </a:xfrm>
        </p:grpSpPr>
        <p:sp>
          <p:nvSpPr>
            <p:cNvPr id="523" name="Shape 523"/>
            <p:cNvSpPr/>
            <p:nvPr/>
          </p:nvSpPr>
          <p:spPr>
            <a:xfrm>
              <a:off x="1515393" y="-1"/>
              <a:ext cx="1680156" cy="297310"/>
            </a:xfrm>
            <a:prstGeom prst="line">
              <a:avLst/>
            </a:prstGeom>
            <a:noFill/>
            <a:ln w="635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4" name="Shape 524"/>
            <p:cNvSpPr/>
            <p:nvPr/>
          </p:nvSpPr>
          <p:spPr>
            <a:xfrm>
              <a:off x="0" y="2716578"/>
              <a:ext cx="3842048" cy="1427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defRPr b="1"/>
              </a:pPr>
              <a:r>
                <a:t>Metaphase checkpoint</a:t>
              </a:r>
            </a:p>
            <a:p>
              <a:pPr>
                <a:tabLst>
                  <a:tab pos="520700" algn="l"/>
                </a:tabLst>
              </a:pPr>
              <a:r>
                <a:t>Pass this checkpoint if:</a:t>
              </a:r>
            </a:p>
            <a:p>
              <a:pPr>
                <a:tabLst>
                  <a:tab pos="520700" algn="l"/>
                </a:tabLst>
              </a:pPr>
              <a:r>
                <a:t>¬	All chromosomes are </a:t>
              </a:r>
              <a:br/>
              <a:r>
                <a:t>      attached to the mitotic spindle.</a:t>
              </a:r>
            </a:p>
          </p:txBody>
        </p:sp>
        <p:sp>
          <p:nvSpPr>
            <p:cNvPr id="525" name="Shape 525"/>
            <p:cNvSpPr/>
            <p:nvPr/>
          </p:nvSpPr>
          <p:spPr>
            <a:xfrm rot="17737795">
              <a:off x="1340394" y="1439950"/>
              <a:ext cx="2543452" cy="462612"/>
            </a:xfrm>
            <a:custGeom>
              <a:avLst/>
              <a:gdLst/>
              <a:ahLst/>
              <a:cxnLst>
                <a:cxn ang="0">
                  <a:pos x="wd2" y="hd2"/>
                </a:cxn>
                <a:cxn ang="5400000">
                  <a:pos x="wd2" y="hd2"/>
                </a:cxn>
                <a:cxn ang="10800000">
                  <a:pos x="wd2" y="hd2"/>
                </a:cxn>
                <a:cxn ang="16200000">
                  <a:pos x="wd2" y="hd2"/>
                </a:cxn>
              </a:cxnLst>
              <a:rect l="0" t="0" r="r" b="b"/>
              <a:pathLst>
                <a:path w="21600" h="20908" extrusionOk="0">
                  <a:moveTo>
                    <a:pt x="0" y="0"/>
                  </a:moveTo>
                  <a:cubicBezTo>
                    <a:pt x="3180" y="14173"/>
                    <a:pt x="7232" y="21600"/>
                    <a:pt x="11377" y="20857"/>
                  </a:cubicBezTo>
                  <a:cubicBezTo>
                    <a:pt x="15127" y="20185"/>
                    <a:pt x="18727" y="12841"/>
                    <a:pt x="21600" y="0"/>
                  </a:cubicBezTo>
                </a:path>
              </a:pathLst>
            </a:cu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30" name="Group 530"/>
          <p:cNvGrpSpPr/>
          <p:nvPr/>
        </p:nvGrpSpPr>
        <p:grpSpPr>
          <a:xfrm>
            <a:off x="8654975" y="638739"/>
            <a:ext cx="4051797" cy="3590362"/>
            <a:chOff x="0" y="0"/>
            <a:chExt cx="4051796" cy="3590360"/>
          </a:xfrm>
        </p:grpSpPr>
        <p:sp>
          <p:nvSpPr>
            <p:cNvPr id="527" name="Shape 527"/>
            <p:cNvSpPr/>
            <p:nvPr/>
          </p:nvSpPr>
          <p:spPr>
            <a:xfrm flipV="1">
              <a:off x="1073224" y="2626500"/>
              <a:ext cx="1168882" cy="963861"/>
            </a:xfrm>
            <a:prstGeom prst="line">
              <a:avLst/>
            </a:prstGeom>
            <a:noFill/>
            <a:ln w="635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8" name="Shape 528"/>
            <p:cNvSpPr/>
            <p:nvPr/>
          </p:nvSpPr>
          <p:spPr>
            <a:xfrm>
              <a:off x="0" y="-1"/>
              <a:ext cx="4051797" cy="1694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defRPr b="1"/>
              </a:pPr>
              <a:r>
                <a:t>G2 Checkpoint:</a:t>
              </a:r>
            </a:p>
            <a:p>
              <a:pPr>
                <a:tabLst>
                  <a:tab pos="520700" algn="l"/>
                </a:tabLst>
              </a:pPr>
              <a:r>
                <a:t>Pass this checkpoint if:</a:t>
              </a:r>
            </a:p>
            <a:p>
              <a:pPr>
                <a:tabLst>
                  <a:tab pos="520700" algn="l"/>
                </a:tabLst>
              </a:pPr>
              <a:r>
                <a:t>¬	Cell size is large enough.</a:t>
              </a:r>
            </a:p>
            <a:p>
              <a:pPr>
                <a:tabLst>
                  <a:tab pos="520700" algn="l"/>
                </a:tabLst>
              </a:pPr>
              <a:r>
                <a:t>¬	Replication of chromosomes has</a:t>
              </a:r>
              <a:br/>
              <a:r>
                <a:t>       been successfully completed.</a:t>
              </a:r>
            </a:p>
          </p:txBody>
        </p:sp>
        <p:sp>
          <p:nvSpPr>
            <p:cNvPr id="529" name="Shape 529"/>
            <p:cNvSpPr/>
            <p:nvPr/>
          </p:nvSpPr>
          <p:spPr>
            <a:xfrm flipH="1">
              <a:off x="2101923" y="1410106"/>
              <a:ext cx="1" cy="1135489"/>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5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5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4" nodeType="clickEffect">
                                  <p:stCondLst>
                                    <p:cond delay="0"/>
                                  </p:stCondLst>
                                  <p:iterate>
                                    <p:tmAbs val="0"/>
                                  </p:iterate>
                                  <p:childTnLst>
                                    <p:set>
                                      <p:cBhvr>
                                        <p:cTn id="28" fill="hold"/>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bldLvl="5" animBg="1" advAuto="0"/>
      <p:bldP spid="522" grpId="2" animBg="1" advAuto="0"/>
      <p:bldP spid="526" grpId="4" animBg="1" advAuto="0"/>
      <p:bldP spid="530" grpId="3"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prstGeom prst="rect">
            <a:avLst/>
          </a:prstGeom>
        </p:spPr>
        <p:txBody>
          <a:bodyPr/>
          <a:lstStyle>
            <a:lvl1pPr>
              <a:tabLst>
                <a:tab pos="952500" algn="l"/>
              </a:tabLst>
            </a:lvl1pPr>
          </a:lstStyle>
          <a:p>
            <a:r>
              <a:t>Differentiation of Human Cells</a:t>
            </a:r>
          </a:p>
        </p:txBody>
      </p:sp>
      <p:sp>
        <p:nvSpPr>
          <p:cNvPr id="533" name="Shape 533"/>
          <p:cNvSpPr>
            <a:spLocks noGrp="1"/>
          </p:cNvSpPr>
          <p:nvPr>
            <p:ph type="body" sz="quarter" idx="1"/>
          </p:nvPr>
        </p:nvSpPr>
        <p:spPr>
          <a:xfrm>
            <a:off x="368300" y="1790700"/>
            <a:ext cx="12227471" cy="1766590"/>
          </a:xfrm>
          <a:prstGeom prst="rect">
            <a:avLst/>
          </a:prstGeom>
        </p:spPr>
        <p:txBody>
          <a:bodyPr/>
          <a:lstStyle/>
          <a:p>
            <a:pPr marL="345600" indent="-345600">
              <a:tabLst>
                <a:tab pos="1016000" algn="l"/>
              </a:tabLst>
            </a:pPr>
            <a:r>
              <a:t>The human body exhibits a high level of </a:t>
            </a:r>
            <a:r>
              <a:rPr b="1">
                <a:solidFill>
                  <a:srgbClr val="006994"/>
                </a:solidFill>
              </a:rPr>
              <a:t>cell specialisation</a:t>
            </a:r>
            <a:r>
              <a:t>.</a:t>
            </a:r>
          </a:p>
          <a:p>
            <a:pPr marL="680045" lvl="1" indent="-320000">
              <a:tabLst>
                <a:tab pos="1485900" algn="l"/>
              </a:tabLst>
            </a:pPr>
            <a:r>
              <a:t>All of the 230 cell types in a human body are derived from a single zygote by </a:t>
            </a:r>
            <a:r>
              <a:rPr b="1">
                <a:solidFill>
                  <a:srgbClr val="006993"/>
                </a:solidFill>
              </a:rPr>
              <a:t>cellular</a:t>
            </a:r>
            <a:r>
              <a:t> </a:t>
            </a:r>
            <a:r>
              <a:rPr b="1">
                <a:solidFill>
                  <a:srgbClr val="006994"/>
                </a:solidFill>
              </a:rPr>
              <a:t>differentiation</a:t>
            </a:r>
            <a:r>
              <a:t>.</a:t>
            </a:r>
          </a:p>
          <a:p>
            <a:pPr marL="680000" lvl="1" indent="-320000">
              <a:tabLst>
                <a:tab pos="1485900" algn="l"/>
              </a:tabLst>
            </a:pPr>
            <a:r>
              <a:t>Because the zygote is </a:t>
            </a:r>
            <a:r>
              <a:rPr b="1">
                <a:solidFill>
                  <a:srgbClr val="006994"/>
                </a:solidFill>
              </a:rPr>
              <a:t>totipotent</a:t>
            </a:r>
            <a:r>
              <a:t>, it has the capacity to differentiate into a fully formed embryo.</a:t>
            </a:r>
          </a:p>
        </p:txBody>
      </p:sp>
      <p:pic>
        <p:nvPicPr>
          <p:cNvPr id="534" name="iStock_zygote_clear.png"/>
          <p:cNvPicPr>
            <a:picLocks noChangeAspect="1"/>
          </p:cNvPicPr>
          <p:nvPr/>
        </p:nvPicPr>
        <p:blipFill>
          <a:blip r:embed="rId2">
            <a:extLst/>
          </a:blip>
          <a:stretch>
            <a:fillRect/>
          </a:stretch>
        </p:blipFill>
        <p:spPr>
          <a:xfrm>
            <a:off x="4787900" y="5181600"/>
            <a:ext cx="3098800" cy="2895600"/>
          </a:xfrm>
          <a:prstGeom prst="rect">
            <a:avLst/>
          </a:prstGeom>
          <a:ln w="12700">
            <a:miter lim="400000"/>
          </a:ln>
        </p:spPr>
      </p:pic>
      <p:sp>
        <p:nvSpPr>
          <p:cNvPr id="535" name="Shape 535"/>
          <p:cNvSpPr/>
          <p:nvPr/>
        </p:nvSpPr>
        <p:spPr>
          <a:xfrm rot="18900000">
            <a:off x="6731050" y="4920282"/>
            <a:ext cx="1284537"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10800"/>
              </a:lnSpc>
              <a:tabLst>
                <a:tab pos="520700" algn="l"/>
              </a:tabLst>
              <a:defRPr sz="9000">
                <a:solidFill>
                  <a:srgbClr val="000000"/>
                </a:solidFill>
                <a:latin typeface="Hoefler Text"/>
                <a:ea typeface="Hoefler Text"/>
                <a:cs typeface="Hoefler Text"/>
                <a:sym typeface="Hoefler Text"/>
              </a:defRPr>
            </a:lvl1pPr>
          </a:lstStyle>
          <a:p>
            <a:r>
              <a:t>➙</a:t>
            </a:r>
          </a:p>
        </p:txBody>
      </p:sp>
      <p:sp>
        <p:nvSpPr>
          <p:cNvPr id="536" name="Shape 536"/>
          <p:cNvSpPr/>
          <p:nvPr/>
        </p:nvSpPr>
        <p:spPr>
          <a:xfrm rot="16200000">
            <a:off x="5695032" y="4577432"/>
            <a:ext cx="1284536"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10800"/>
              </a:lnSpc>
              <a:tabLst>
                <a:tab pos="520700" algn="l"/>
              </a:tabLst>
              <a:defRPr sz="9000">
                <a:solidFill>
                  <a:srgbClr val="000000"/>
                </a:solidFill>
                <a:latin typeface="Hoefler Text"/>
                <a:ea typeface="Hoefler Text"/>
                <a:cs typeface="Hoefler Text"/>
                <a:sym typeface="Hoefler Text"/>
              </a:defRPr>
            </a:lvl1pPr>
          </a:lstStyle>
          <a:p>
            <a:r>
              <a:t>➙</a:t>
            </a:r>
          </a:p>
        </p:txBody>
      </p:sp>
      <p:sp>
        <p:nvSpPr>
          <p:cNvPr id="537" name="Shape 537"/>
          <p:cNvSpPr/>
          <p:nvPr/>
        </p:nvSpPr>
        <p:spPr>
          <a:xfrm>
            <a:off x="6908800" y="5689600"/>
            <a:ext cx="1284536" cy="1473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10800"/>
              </a:lnSpc>
              <a:tabLst>
                <a:tab pos="520700" algn="l"/>
              </a:tabLst>
              <a:defRPr sz="9000">
                <a:solidFill>
                  <a:srgbClr val="000000"/>
                </a:solidFill>
                <a:latin typeface="Hoefler Text"/>
                <a:ea typeface="Hoefler Text"/>
                <a:cs typeface="Hoefler Text"/>
                <a:sym typeface="Hoefler Text"/>
              </a:defRPr>
            </a:lvl1pPr>
          </a:lstStyle>
          <a:p>
            <a:r>
              <a:t>➙</a:t>
            </a:r>
          </a:p>
        </p:txBody>
      </p:sp>
      <p:sp>
        <p:nvSpPr>
          <p:cNvPr id="538" name="Shape 538"/>
          <p:cNvSpPr/>
          <p:nvPr/>
        </p:nvSpPr>
        <p:spPr>
          <a:xfrm rot="18900000" flipH="1">
            <a:off x="4913015" y="6573218"/>
            <a:ext cx="1284536"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10800"/>
              </a:lnSpc>
              <a:tabLst>
                <a:tab pos="520700" algn="l"/>
              </a:tabLst>
              <a:defRPr sz="9000">
                <a:solidFill>
                  <a:srgbClr val="000000"/>
                </a:solidFill>
                <a:latin typeface="Hoefler Text"/>
                <a:ea typeface="Hoefler Text"/>
                <a:cs typeface="Hoefler Text"/>
                <a:sym typeface="Hoefler Text"/>
              </a:defRPr>
            </a:lvl1pPr>
          </a:lstStyle>
          <a:p>
            <a:r>
              <a:t>➙</a:t>
            </a:r>
          </a:p>
        </p:txBody>
      </p:sp>
      <p:sp>
        <p:nvSpPr>
          <p:cNvPr id="539" name="Shape 539"/>
          <p:cNvSpPr/>
          <p:nvPr/>
        </p:nvSpPr>
        <p:spPr>
          <a:xfrm rot="16200000" flipH="1">
            <a:off x="5695032" y="6877967"/>
            <a:ext cx="1284536"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10800"/>
              </a:lnSpc>
              <a:tabLst>
                <a:tab pos="520700" algn="l"/>
              </a:tabLst>
              <a:defRPr sz="9000">
                <a:solidFill>
                  <a:srgbClr val="000000"/>
                </a:solidFill>
                <a:latin typeface="Hoefler Text"/>
                <a:ea typeface="Hoefler Text"/>
                <a:cs typeface="Hoefler Text"/>
                <a:sym typeface="Hoefler Text"/>
              </a:defRPr>
            </a:lvl1pPr>
          </a:lstStyle>
          <a:p>
            <a:r>
              <a:t>➙</a:t>
            </a:r>
          </a:p>
        </p:txBody>
      </p:sp>
      <p:sp>
        <p:nvSpPr>
          <p:cNvPr id="540" name="Shape 540"/>
          <p:cNvSpPr/>
          <p:nvPr/>
        </p:nvSpPr>
        <p:spPr>
          <a:xfrm flipH="1">
            <a:off x="4405064" y="5689600"/>
            <a:ext cx="1284536" cy="1473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10800"/>
              </a:lnSpc>
              <a:tabLst>
                <a:tab pos="520700" algn="l"/>
              </a:tabLst>
              <a:defRPr sz="9000">
                <a:solidFill>
                  <a:srgbClr val="000000"/>
                </a:solidFill>
                <a:latin typeface="Hoefler Text"/>
                <a:ea typeface="Hoefler Text"/>
                <a:cs typeface="Hoefler Text"/>
                <a:sym typeface="Hoefler Text"/>
              </a:defRPr>
            </a:lvl1pPr>
          </a:lstStyle>
          <a:p>
            <a:r>
              <a:t>➙</a:t>
            </a:r>
          </a:p>
        </p:txBody>
      </p:sp>
      <p:sp>
        <p:nvSpPr>
          <p:cNvPr id="541" name="Shape 541"/>
          <p:cNvSpPr/>
          <p:nvPr/>
        </p:nvSpPr>
        <p:spPr>
          <a:xfrm rot="2700000" flipH="1">
            <a:off x="4620915" y="4920282"/>
            <a:ext cx="1284536"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10800"/>
              </a:lnSpc>
              <a:tabLst>
                <a:tab pos="520700" algn="l"/>
              </a:tabLst>
              <a:defRPr sz="9000">
                <a:solidFill>
                  <a:srgbClr val="000000"/>
                </a:solidFill>
                <a:latin typeface="Hoefler Text"/>
                <a:ea typeface="Hoefler Text"/>
                <a:cs typeface="Hoefler Text"/>
                <a:sym typeface="Hoefler Text"/>
              </a:defRPr>
            </a:lvl1pPr>
          </a:lstStyle>
          <a:p>
            <a:r>
              <a:t>➙</a:t>
            </a:r>
          </a:p>
        </p:txBody>
      </p:sp>
      <p:sp>
        <p:nvSpPr>
          <p:cNvPr id="542" name="Shape 542"/>
          <p:cNvSpPr/>
          <p:nvPr/>
        </p:nvSpPr>
        <p:spPr>
          <a:xfrm rot="2700000">
            <a:off x="6464349" y="6712918"/>
            <a:ext cx="1284537"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10800"/>
              </a:lnSpc>
              <a:tabLst>
                <a:tab pos="520700" algn="l"/>
              </a:tabLst>
              <a:defRPr sz="9000">
                <a:solidFill>
                  <a:srgbClr val="000000"/>
                </a:solidFill>
                <a:latin typeface="Hoefler Text"/>
                <a:ea typeface="Hoefler Text"/>
                <a:cs typeface="Hoefler Text"/>
                <a:sym typeface="Hoefler Text"/>
              </a:defRPr>
            </a:lvl1pPr>
          </a:lstStyle>
          <a:p>
            <a:r>
              <a:t>➙</a:t>
            </a:r>
          </a:p>
        </p:txBody>
      </p:sp>
      <p:pic>
        <p:nvPicPr>
          <p:cNvPr id="543" name="Human Cells_RBC.pdf"/>
          <p:cNvPicPr>
            <a:picLocks noChangeAspect="1"/>
          </p:cNvPicPr>
          <p:nvPr/>
        </p:nvPicPr>
        <p:blipFill>
          <a:blip r:embed="rId3">
            <a:extLst/>
          </a:blip>
          <a:stretch>
            <a:fillRect/>
          </a:stretch>
        </p:blipFill>
        <p:spPr>
          <a:xfrm>
            <a:off x="2743200" y="7277100"/>
            <a:ext cx="1962079" cy="1587500"/>
          </a:xfrm>
          <a:prstGeom prst="rect">
            <a:avLst/>
          </a:prstGeom>
          <a:ln w="12700">
            <a:miter lim="400000"/>
          </a:ln>
        </p:spPr>
      </p:pic>
      <p:sp>
        <p:nvSpPr>
          <p:cNvPr id="544" name="Shape 544"/>
          <p:cNvSpPr/>
          <p:nvPr/>
        </p:nvSpPr>
        <p:spPr>
          <a:xfrm>
            <a:off x="9956800" y="4325478"/>
            <a:ext cx="1079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r>
              <a:t>Bone cell</a:t>
            </a:r>
          </a:p>
        </p:txBody>
      </p:sp>
      <p:sp>
        <p:nvSpPr>
          <p:cNvPr id="545" name="Shape 545"/>
          <p:cNvSpPr/>
          <p:nvPr/>
        </p:nvSpPr>
        <p:spPr>
          <a:xfrm>
            <a:off x="5892800" y="9291178"/>
            <a:ext cx="11811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r>
              <a:t>Nerve cell</a:t>
            </a:r>
          </a:p>
        </p:txBody>
      </p:sp>
      <p:sp>
        <p:nvSpPr>
          <p:cNvPr id="546" name="Shape 546"/>
          <p:cNvSpPr/>
          <p:nvPr/>
        </p:nvSpPr>
        <p:spPr>
          <a:xfrm>
            <a:off x="8940800" y="5976478"/>
            <a:ext cx="15621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tabLst>
                <a:tab pos="520700" algn="l"/>
              </a:tabLst>
            </a:lvl1pPr>
          </a:lstStyle>
          <a:p>
            <a:r>
              <a:t>Retinal cone</a:t>
            </a:r>
          </a:p>
        </p:txBody>
      </p:sp>
      <p:sp>
        <p:nvSpPr>
          <p:cNvPr id="547" name="Shape 547"/>
          <p:cNvSpPr/>
          <p:nvPr/>
        </p:nvSpPr>
        <p:spPr>
          <a:xfrm>
            <a:off x="9855200" y="9138778"/>
            <a:ext cx="1460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r>
              <a:t>Retinal rod</a:t>
            </a:r>
          </a:p>
        </p:txBody>
      </p:sp>
      <p:sp>
        <p:nvSpPr>
          <p:cNvPr id="548" name="Shape 548"/>
          <p:cNvSpPr/>
          <p:nvPr/>
        </p:nvSpPr>
        <p:spPr>
          <a:xfrm>
            <a:off x="6692900" y="3652378"/>
            <a:ext cx="11938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tabLst>
                <a:tab pos="520700" algn="l"/>
              </a:tabLst>
            </a:lvl1pPr>
          </a:lstStyle>
          <a:p>
            <a:r>
              <a:t>White blood cell</a:t>
            </a:r>
          </a:p>
        </p:txBody>
      </p:sp>
      <p:sp>
        <p:nvSpPr>
          <p:cNvPr id="549" name="Shape 549"/>
          <p:cNvSpPr/>
          <p:nvPr/>
        </p:nvSpPr>
        <p:spPr>
          <a:xfrm>
            <a:off x="1485900" y="8224378"/>
            <a:ext cx="11938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tabLst>
                <a:tab pos="520700" algn="l"/>
              </a:tabLst>
            </a:lvl1pPr>
          </a:lstStyle>
          <a:p>
            <a:r>
              <a:t>Red blood cells</a:t>
            </a:r>
          </a:p>
        </p:txBody>
      </p:sp>
      <p:sp>
        <p:nvSpPr>
          <p:cNvPr id="550" name="Shape 550"/>
          <p:cNvSpPr/>
          <p:nvPr/>
        </p:nvSpPr>
        <p:spPr>
          <a:xfrm>
            <a:off x="711200" y="5900278"/>
            <a:ext cx="15494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r>
              <a:t>Muscle fiber</a:t>
            </a:r>
          </a:p>
        </p:txBody>
      </p:sp>
      <p:sp>
        <p:nvSpPr>
          <p:cNvPr id="551" name="Shape 551"/>
          <p:cNvSpPr/>
          <p:nvPr/>
        </p:nvSpPr>
        <p:spPr>
          <a:xfrm>
            <a:off x="1917700" y="4147678"/>
            <a:ext cx="15494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r>
              <a:t>Intestinal epithelial cell</a:t>
            </a:r>
          </a:p>
        </p:txBody>
      </p:sp>
      <p:pic>
        <p:nvPicPr>
          <p:cNvPr id="552" name="Muscle fiber.pdf"/>
          <p:cNvPicPr>
            <a:picLocks noChangeAspect="1"/>
          </p:cNvPicPr>
          <p:nvPr/>
        </p:nvPicPr>
        <p:blipFill>
          <a:blip r:embed="rId4">
            <a:extLst/>
          </a:blip>
          <a:stretch>
            <a:fillRect/>
          </a:stretch>
        </p:blipFill>
        <p:spPr>
          <a:xfrm flipH="1">
            <a:off x="2070100" y="5562600"/>
            <a:ext cx="2222500" cy="1449016"/>
          </a:xfrm>
          <a:prstGeom prst="rect">
            <a:avLst/>
          </a:prstGeom>
          <a:ln w="12700">
            <a:miter lim="400000"/>
          </a:ln>
        </p:spPr>
      </p:pic>
      <p:pic>
        <p:nvPicPr>
          <p:cNvPr id="553" name="Human Cells_WBC.png"/>
          <p:cNvPicPr>
            <a:picLocks noChangeAspect="1"/>
          </p:cNvPicPr>
          <p:nvPr/>
        </p:nvPicPr>
        <p:blipFill>
          <a:blip r:embed="rId5">
            <a:extLst/>
          </a:blip>
          <a:stretch>
            <a:fillRect/>
          </a:stretch>
        </p:blipFill>
        <p:spPr>
          <a:xfrm rot="2880000">
            <a:off x="5318525" y="3247049"/>
            <a:ext cx="1544865" cy="1663701"/>
          </a:xfrm>
          <a:prstGeom prst="rect">
            <a:avLst/>
          </a:prstGeom>
          <a:ln w="12700">
            <a:miter lim="400000"/>
          </a:ln>
        </p:spPr>
      </p:pic>
      <p:pic>
        <p:nvPicPr>
          <p:cNvPr id="554" name="Human Cells_cone.png"/>
          <p:cNvPicPr>
            <a:picLocks noChangeAspect="1"/>
          </p:cNvPicPr>
          <p:nvPr/>
        </p:nvPicPr>
        <p:blipFill>
          <a:blip r:embed="rId6">
            <a:extLst/>
          </a:blip>
          <a:stretch>
            <a:fillRect/>
          </a:stretch>
        </p:blipFill>
        <p:spPr>
          <a:xfrm rot="17100000">
            <a:off x="9394858" y="5373646"/>
            <a:ext cx="612504" cy="2679701"/>
          </a:xfrm>
          <a:prstGeom prst="rect">
            <a:avLst/>
          </a:prstGeom>
          <a:ln w="12700">
            <a:miter lim="400000"/>
          </a:ln>
        </p:spPr>
      </p:pic>
      <p:pic>
        <p:nvPicPr>
          <p:cNvPr id="555" name="Human Cells_rod.png"/>
          <p:cNvPicPr>
            <a:picLocks noChangeAspect="1"/>
          </p:cNvPicPr>
          <p:nvPr/>
        </p:nvPicPr>
        <p:blipFill>
          <a:blip r:embed="rId7">
            <a:extLst/>
          </a:blip>
          <a:stretch>
            <a:fillRect/>
          </a:stretch>
        </p:blipFill>
        <p:spPr>
          <a:xfrm rot="1110000">
            <a:off x="8268633" y="7467672"/>
            <a:ext cx="2554786" cy="1168401"/>
          </a:xfrm>
          <a:prstGeom prst="rect">
            <a:avLst/>
          </a:prstGeom>
          <a:ln w="12700">
            <a:miter lim="400000"/>
          </a:ln>
        </p:spPr>
      </p:pic>
      <p:pic>
        <p:nvPicPr>
          <p:cNvPr id="556" name="Human Cells_intestinal.png"/>
          <p:cNvPicPr>
            <a:picLocks noChangeAspect="1"/>
          </p:cNvPicPr>
          <p:nvPr/>
        </p:nvPicPr>
        <p:blipFill>
          <a:blip r:embed="rId8">
            <a:extLst/>
          </a:blip>
          <a:stretch>
            <a:fillRect/>
          </a:stretch>
        </p:blipFill>
        <p:spPr>
          <a:xfrm rot="5400000">
            <a:off x="3197695" y="3807295"/>
            <a:ext cx="1961210" cy="1181101"/>
          </a:xfrm>
          <a:prstGeom prst="rect">
            <a:avLst/>
          </a:prstGeom>
          <a:ln w="12700">
            <a:miter lim="400000"/>
          </a:ln>
        </p:spPr>
      </p:pic>
      <p:pic>
        <p:nvPicPr>
          <p:cNvPr id="557" name="Human Cells_neurone.png"/>
          <p:cNvPicPr>
            <a:picLocks noChangeAspect="1"/>
          </p:cNvPicPr>
          <p:nvPr/>
        </p:nvPicPr>
        <p:blipFill>
          <a:blip r:embed="rId9">
            <a:extLst/>
          </a:blip>
          <a:stretch>
            <a:fillRect/>
          </a:stretch>
        </p:blipFill>
        <p:spPr>
          <a:xfrm rot="9780000" flipH="1">
            <a:off x="5204750" y="7828446"/>
            <a:ext cx="3403601" cy="1968852"/>
          </a:xfrm>
          <a:prstGeom prst="rect">
            <a:avLst/>
          </a:prstGeom>
          <a:ln w="12700">
            <a:miter lim="400000"/>
          </a:ln>
        </p:spPr>
      </p:pic>
      <p:pic>
        <p:nvPicPr>
          <p:cNvPr id="558" name="Human Cells_osteoblast.png"/>
          <p:cNvPicPr>
            <a:picLocks noChangeAspect="1"/>
          </p:cNvPicPr>
          <p:nvPr/>
        </p:nvPicPr>
        <p:blipFill>
          <a:blip r:embed="rId10">
            <a:extLst/>
          </a:blip>
          <a:stretch>
            <a:fillRect/>
          </a:stretch>
        </p:blipFill>
        <p:spPr>
          <a:xfrm>
            <a:off x="7924800" y="3743903"/>
            <a:ext cx="2010302" cy="1778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0" name="blood cells 1.png"/>
          <p:cNvPicPr>
            <a:picLocks noChangeAspect="1"/>
          </p:cNvPicPr>
          <p:nvPr/>
        </p:nvPicPr>
        <p:blipFill>
          <a:blip r:embed="rId2">
            <a:extLst/>
          </a:blip>
          <a:stretch>
            <a:fillRect/>
          </a:stretch>
        </p:blipFill>
        <p:spPr>
          <a:xfrm>
            <a:off x="520700" y="4685109"/>
            <a:ext cx="3606800" cy="5973763"/>
          </a:xfrm>
          <a:prstGeom prst="rect">
            <a:avLst/>
          </a:prstGeom>
          <a:ln w="12700">
            <a:miter lim="400000"/>
          </a:ln>
        </p:spPr>
      </p:pic>
      <p:sp>
        <p:nvSpPr>
          <p:cNvPr id="561" name="Shape 561"/>
          <p:cNvSpPr>
            <a:spLocks noGrp="1"/>
          </p:cNvSpPr>
          <p:nvPr>
            <p:ph type="title"/>
          </p:nvPr>
        </p:nvSpPr>
        <p:spPr>
          <a:prstGeom prst="rect">
            <a:avLst/>
          </a:prstGeom>
        </p:spPr>
        <p:txBody>
          <a:bodyPr/>
          <a:lstStyle>
            <a:lvl1pPr>
              <a:tabLst>
                <a:tab pos="952500" algn="l"/>
              </a:tabLst>
            </a:lvl1pPr>
          </a:lstStyle>
          <a:p>
            <a:r>
              <a:t>Blood Cell Differentiation</a:t>
            </a:r>
          </a:p>
        </p:txBody>
      </p:sp>
      <p:sp>
        <p:nvSpPr>
          <p:cNvPr id="562" name="Shape 562"/>
          <p:cNvSpPr>
            <a:spLocks noGrp="1"/>
          </p:cNvSpPr>
          <p:nvPr>
            <p:ph type="body" sz="half" idx="1"/>
          </p:nvPr>
        </p:nvSpPr>
        <p:spPr>
          <a:xfrm>
            <a:off x="368300" y="1790700"/>
            <a:ext cx="11419285" cy="2622253"/>
          </a:xfrm>
          <a:prstGeom prst="rect">
            <a:avLst/>
          </a:prstGeom>
        </p:spPr>
        <p:txBody>
          <a:bodyPr/>
          <a:lstStyle/>
          <a:p>
            <a:pPr marL="345600" indent="-345600">
              <a:tabLst>
                <a:tab pos="1016000" algn="l"/>
              </a:tabLst>
            </a:pPr>
            <a:r>
              <a:t>Haematopoiesis describes the production of blood cells.</a:t>
            </a:r>
          </a:p>
          <a:p>
            <a:pPr marL="345600" indent="-345600">
              <a:tabLst>
                <a:tab pos="1016000" algn="l"/>
              </a:tabLst>
            </a:pPr>
            <a:r>
              <a:t>New blood cells are produced in the red bone marrow.</a:t>
            </a:r>
          </a:p>
          <a:p>
            <a:pPr marL="345600" indent="-345600">
              <a:tabLst>
                <a:tab pos="1016000" algn="l"/>
              </a:tabLst>
            </a:pPr>
            <a:r>
              <a:t>All types of blood cell develop from a </a:t>
            </a:r>
            <a:r>
              <a:rPr b="1">
                <a:solidFill>
                  <a:srgbClr val="006994"/>
                </a:solidFill>
              </a:rPr>
              <a:t>multipotent stem cell</a:t>
            </a:r>
            <a:r>
              <a:t> or </a:t>
            </a:r>
            <a:r>
              <a:rPr b="1">
                <a:solidFill>
                  <a:srgbClr val="006994"/>
                </a:solidFill>
              </a:rPr>
              <a:t>hemocytoblast</a:t>
            </a:r>
            <a:r>
              <a:t>.</a:t>
            </a:r>
          </a:p>
          <a:p>
            <a:pPr marL="345600" indent="-345600">
              <a:tabLst>
                <a:tab pos="1016000" algn="l"/>
              </a:tabLst>
            </a:pPr>
            <a:r>
              <a:t>These are capable of mitosis and differentiation into committed precursors of each of the main blood cells.</a:t>
            </a:r>
          </a:p>
        </p:txBody>
      </p:sp>
      <p:grpSp>
        <p:nvGrpSpPr>
          <p:cNvPr id="574" name="Group 574"/>
          <p:cNvGrpSpPr/>
          <p:nvPr/>
        </p:nvGrpSpPr>
        <p:grpSpPr>
          <a:xfrm>
            <a:off x="2247900" y="4330700"/>
            <a:ext cx="10768440" cy="5422900"/>
            <a:chOff x="0" y="0"/>
            <a:chExt cx="10768439" cy="5422900"/>
          </a:xfrm>
        </p:grpSpPr>
        <p:sp>
          <p:nvSpPr>
            <p:cNvPr id="563" name="Shape 563"/>
            <p:cNvSpPr/>
            <p:nvPr/>
          </p:nvSpPr>
          <p:spPr>
            <a:xfrm>
              <a:off x="3987800" y="0"/>
              <a:ext cx="6769100" cy="5422900"/>
            </a:xfrm>
            <a:prstGeom prst="rect">
              <a:avLst/>
            </a:prstGeom>
            <a:solidFill>
              <a:srgbClr val="FFFFFF">
                <a:alpha val="5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566" name="Group 566"/>
            <p:cNvGrpSpPr/>
            <p:nvPr/>
          </p:nvGrpSpPr>
          <p:grpSpPr>
            <a:xfrm>
              <a:off x="4041621" y="475996"/>
              <a:ext cx="6726819" cy="4426369"/>
              <a:chOff x="0" y="0"/>
              <a:chExt cx="6726818" cy="4426368"/>
            </a:xfrm>
          </p:grpSpPr>
          <p:pic>
            <p:nvPicPr>
              <p:cNvPr id="564" name="Red_White_Blood_cells NCI Frederick.jpg"/>
              <p:cNvPicPr>
                <a:picLocks noChangeAspect="1"/>
              </p:cNvPicPr>
              <p:nvPr/>
            </p:nvPicPr>
            <p:blipFill>
              <a:blip r:embed="rId3">
                <a:extLst/>
              </a:blip>
              <a:stretch>
                <a:fillRect/>
              </a:stretch>
            </p:blipFill>
            <p:spPr>
              <a:xfrm>
                <a:off x="0" y="0"/>
                <a:ext cx="6726819" cy="4385886"/>
              </a:xfrm>
              <a:prstGeom prst="rect">
                <a:avLst/>
              </a:prstGeom>
              <a:ln w="25400" cap="flat">
                <a:solidFill>
                  <a:srgbClr val="FFFFFF"/>
                </a:solidFill>
                <a:prstDash val="solid"/>
                <a:miter lim="400000"/>
              </a:ln>
              <a:effectLst/>
            </p:spPr>
          </p:pic>
          <p:sp>
            <p:nvSpPr>
              <p:cNvPr id="565" name="Shape 565"/>
              <p:cNvSpPr/>
              <p:nvPr/>
            </p:nvSpPr>
            <p:spPr>
              <a:xfrm rot="16200000">
                <a:off x="6108481" y="3848518"/>
                <a:ext cx="102870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600"/>
                  </a:lnSpc>
                  <a:tabLst>
                    <a:tab pos="520700" algn="l"/>
                  </a:tabLst>
                  <a:defRPr sz="700">
                    <a:solidFill>
                      <a:srgbClr val="FFFFFF"/>
                    </a:solidFill>
                  </a:defRPr>
                </a:lvl1pPr>
              </a:lstStyle>
              <a:p>
                <a:r>
                  <a:t>Image:NCI Frederick</a:t>
                </a:r>
              </a:p>
            </p:txBody>
          </p:sp>
        </p:grpSp>
        <p:sp>
          <p:nvSpPr>
            <p:cNvPr id="567" name="Shape 567"/>
            <p:cNvSpPr/>
            <p:nvPr/>
          </p:nvSpPr>
          <p:spPr>
            <a:xfrm flipH="1">
              <a:off x="0" y="2851162"/>
              <a:ext cx="3939697" cy="414041"/>
            </a:xfrm>
            <a:custGeom>
              <a:avLst/>
              <a:gdLst/>
              <a:ahLst/>
              <a:cxnLst>
                <a:cxn ang="0">
                  <a:pos x="wd2" y="hd2"/>
                </a:cxn>
                <a:cxn ang="5400000">
                  <a:pos x="wd2" y="hd2"/>
                </a:cxn>
                <a:cxn ang="10800000">
                  <a:pos x="wd2" y="hd2"/>
                </a:cxn>
                <a:cxn ang="16200000">
                  <a:pos x="wd2" y="hd2"/>
                </a:cxn>
              </a:cxnLst>
              <a:rect l="0" t="0" r="r" b="b"/>
              <a:pathLst>
                <a:path w="21600" h="14221" extrusionOk="0">
                  <a:moveTo>
                    <a:pt x="0" y="0"/>
                  </a:moveTo>
                  <a:cubicBezTo>
                    <a:pt x="0" y="0"/>
                    <a:pt x="11239" y="21600"/>
                    <a:pt x="21600" y="11559"/>
                  </a:cubicBezTo>
                </a:path>
              </a:pathLst>
            </a:custGeom>
            <a:noFill/>
            <a:ln w="101600" cap="flat">
              <a:solidFill>
                <a:srgbClr val="006994"/>
              </a:solidFill>
              <a:prstDash val="solid"/>
              <a:miter lim="400000"/>
              <a:headEnd type="stealth" w="med" len="med"/>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568" name="Shape 568"/>
            <p:cNvSpPr/>
            <p:nvPr/>
          </p:nvSpPr>
          <p:spPr>
            <a:xfrm>
              <a:off x="3958205" y="5056431"/>
              <a:ext cx="2223825" cy="3088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tabLst>
                  <a:tab pos="520700" algn="l"/>
                </a:tabLst>
              </a:lvl1pPr>
            </a:lstStyle>
            <a:p>
              <a:r>
                <a:t>Red blood cell</a:t>
              </a:r>
            </a:p>
          </p:txBody>
        </p:sp>
        <p:sp>
          <p:nvSpPr>
            <p:cNvPr id="569" name="Shape 569"/>
            <p:cNvSpPr/>
            <p:nvPr/>
          </p:nvSpPr>
          <p:spPr>
            <a:xfrm flipH="1">
              <a:off x="4762500" y="4125743"/>
              <a:ext cx="653566" cy="95425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70" name="Shape 570"/>
            <p:cNvSpPr/>
            <p:nvPr/>
          </p:nvSpPr>
          <p:spPr>
            <a:xfrm>
              <a:off x="7547233" y="5056431"/>
              <a:ext cx="1173686" cy="3088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tabLst>
                  <a:tab pos="520700" algn="l"/>
                </a:tabLst>
              </a:lvl1pPr>
            </a:lstStyle>
            <a:p>
              <a:r>
                <a:t>Platelet</a:t>
              </a:r>
            </a:p>
          </p:txBody>
        </p:sp>
        <p:sp>
          <p:nvSpPr>
            <p:cNvPr id="571" name="Shape 571"/>
            <p:cNvSpPr/>
            <p:nvPr/>
          </p:nvSpPr>
          <p:spPr>
            <a:xfrm>
              <a:off x="8140253" y="4086615"/>
              <a:ext cx="1" cy="99338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72" name="Shape 572"/>
            <p:cNvSpPr/>
            <p:nvPr/>
          </p:nvSpPr>
          <p:spPr>
            <a:xfrm>
              <a:off x="8442940" y="0"/>
              <a:ext cx="2223825" cy="3088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lvl1pPr>
            </a:lstStyle>
            <a:p>
              <a:r>
                <a:t>White blood cell</a:t>
              </a:r>
            </a:p>
          </p:txBody>
        </p:sp>
        <p:sp>
          <p:nvSpPr>
            <p:cNvPr id="573" name="Shape 573"/>
            <p:cNvSpPr/>
            <p:nvPr/>
          </p:nvSpPr>
          <p:spPr>
            <a:xfrm flipH="1" flipV="1">
              <a:off x="9755610" y="306120"/>
              <a:ext cx="180171" cy="97807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575" name="Shape 575"/>
          <p:cNvSpPr/>
          <p:nvPr/>
        </p:nvSpPr>
        <p:spPr>
          <a:xfrm>
            <a:off x="2624705" y="5236771"/>
            <a:ext cx="1658199" cy="113547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520700" algn="l"/>
              </a:tabLst>
            </a:lvl1pPr>
          </a:lstStyle>
          <a:p>
            <a:r>
              <a:t>Inside the long bones of the human body (e.g. femur)</a:t>
            </a:r>
          </a:p>
        </p:txBody>
      </p:sp>
      <p:grpSp>
        <p:nvGrpSpPr>
          <p:cNvPr id="578" name="Group 578"/>
          <p:cNvGrpSpPr/>
          <p:nvPr/>
        </p:nvGrpSpPr>
        <p:grpSpPr>
          <a:xfrm>
            <a:off x="629919" y="7860300"/>
            <a:ext cx="1697721" cy="1352280"/>
            <a:chOff x="0" y="26940"/>
            <a:chExt cx="1697719" cy="1352279"/>
          </a:xfrm>
        </p:grpSpPr>
        <p:sp>
          <p:nvSpPr>
            <p:cNvPr id="576" name="Shape 576"/>
            <p:cNvSpPr/>
            <p:nvPr/>
          </p:nvSpPr>
          <p:spPr>
            <a:xfrm>
              <a:off x="0" y="853298"/>
              <a:ext cx="14732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Red bone marrow</a:t>
              </a:r>
            </a:p>
          </p:txBody>
        </p:sp>
        <p:sp>
          <p:nvSpPr>
            <p:cNvPr id="577" name="Shape 577"/>
            <p:cNvSpPr/>
            <p:nvPr/>
          </p:nvSpPr>
          <p:spPr>
            <a:xfrm flipH="1">
              <a:off x="871219" y="26940"/>
              <a:ext cx="826501" cy="826500"/>
            </a:xfrm>
            <a:prstGeom prst="line">
              <a:avLst/>
            </a:prstGeom>
            <a:noFill/>
            <a:ln w="25400" cap="flat">
              <a:solidFill>
                <a:srgbClr val="006994"/>
              </a:solidFill>
              <a:prstDash val="solid"/>
              <a:miter lim="400000"/>
              <a:headEnd type="oval"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6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5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1" build="p" bldLvl="5" animBg="1" advAuto="0"/>
      <p:bldP spid="574" grpId="2" animBg="1" advAuto="0"/>
      <p:bldP spid="578" grpId="3"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0" name="blood cells 1.png"/>
          <p:cNvPicPr>
            <a:picLocks noChangeAspect="1"/>
          </p:cNvPicPr>
          <p:nvPr/>
        </p:nvPicPr>
        <p:blipFill>
          <a:blip r:embed="rId2">
            <a:extLst/>
          </a:blip>
          <a:stretch>
            <a:fillRect/>
          </a:stretch>
        </p:blipFill>
        <p:spPr>
          <a:xfrm>
            <a:off x="495300" y="3072209"/>
            <a:ext cx="3606800" cy="5973763"/>
          </a:xfrm>
          <a:prstGeom prst="rect">
            <a:avLst/>
          </a:prstGeom>
          <a:ln w="12700">
            <a:miter lim="400000"/>
          </a:ln>
        </p:spPr>
      </p:pic>
      <p:grpSp>
        <p:nvGrpSpPr>
          <p:cNvPr id="583" name="Group 583"/>
          <p:cNvGrpSpPr/>
          <p:nvPr/>
        </p:nvGrpSpPr>
        <p:grpSpPr>
          <a:xfrm>
            <a:off x="12222480" y="4917440"/>
            <a:ext cx="604520" cy="2072740"/>
            <a:chOff x="0" y="0"/>
            <a:chExt cx="604519" cy="2072739"/>
          </a:xfrm>
        </p:grpSpPr>
        <p:sp>
          <p:nvSpPr>
            <p:cNvPr id="581" name="Shape 581"/>
            <p:cNvSpPr/>
            <p:nvPr/>
          </p:nvSpPr>
          <p:spPr>
            <a:xfrm>
              <a:off x="0" y="0"/>
              <a:ext cx="304800" cy="2072740"/>
            </a:xfrm>
            <a:custGeom>
              <a:avLst/>
              <a:gdLst/>
              <a:ahLst/>
              <a:cxnLst>
                <a:cxn ang="0">
                  <a:pos x="wd2" y="hd2"/>
                </a:cxn>
                <a:cxn ang="5400000">
                  <a:pos x="wd2" y="hd2"/>
                </a:cxn>
                <a:cxn ang="10800000">
                  <a:pos x="wd2" y="hd2"/>
                </a:cxn>
                <a:cxn ang="16200000">
                  <a:pos x="wd2" y="hd2"/>
                </a:cxn>
              </a:cxnLst>
              <a:rect l="0" t="0" r="r" b="b"/>
              <a:pathLst>
                <a:path w="21600" h="21600" extrusionOk="0">
                  <a:moveTo>
                    <a:pt x="2880" y="0"/>
                  </a:moveTo>
                  <a:lnTo>
                    <a:pt x="21600" y="0"/>
                  </a:lnTo>
                  <a:lnTo>
                    <a:pt x="21600" y="21600"/>
                  </a:lnTo>
                  <a:lnTo>
                    <a:pt x="0" y="21600"/>
                  </a:lnTo>
                </a:path>
              </a:pathLst>
            </a:custGeom>
            <a:noFill/>
            <a:ln w="25400" cap="flat">
              <a:solidFill>
                <a:srgbClr val="006994"/>
              </a:solidFill>
              <a:prstDash val="solid"/>
              <a:miter lim="400000"/>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582" name="Shape 582"/>
            <p:cNvSpPr/>
            <p:nvPr/>
          </p:nvSpPr>
          <p:spPr>
            <a:xfrm rot="16200000">
              <a:off x="-261692" y="909250"/>
              <a:ext cx="14732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Granulocytes</a:t>
              </a:r>
            </a:p>
          </p:txBody>
        </p:sp>
      </p:grpSp>
      <p:grpSp>
        <p:nvGrpSpPr>
          <p:cNvPr id="586" name="Group 586"/>
          <p:cNvGrpSpPr/>
          <p:nvPr/>
        </p:nvGrpSpPr>
        <p:grpSpPr>
          <a:xfrm>
            <a:off x="711200" y="6305820"/>
            <a:ext cx="1697720" cy="1352280"/>
            <a:chOff x="0" y="26940"/>
            <a:chExt cx="1697719" cy="1352279"/>
          </a:xfrm>
        </p:grpSpPr>
        <p:sp>
          <p:nvSpPr>
            <p:cNvPr id="584" name="Shape 584"/>
            <p:cNvSpPr/>
            <p:nvPr/>
          </p:nvSpPr>
          <p:spPr>
            <a:xfrm>
              <a:off x="0" y="853298"/>
              <a:ext cx="14732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Red bone marrow</a:t>
              </a:r>
            </a:p>
          </p:txBody>
        </p:sp>
        <p:sp>
          <p:nvSpPr>
            <p:cNvPr id="585" name="Shape 585"/>
            <p:cNvSpPr/>
            <p:nvPr/>
          </p:nvSpPr>
          <p:spPr>
            <a:xfrm flipH="1">
              <a:off x="871219" y="26940"/>
              <a:ext cx="826501" cy="826500"/>
            </a:xfrm>
            <a:prstGeom prst="line">
              <a:avLst/>
            </a:prstGeom>
            <a:noFill/>
            <a:ln w="25400" cap="flat">
              <a:solidFill>
                <a:srgbClr val="006994"/>
              </a:solidFill>
              <a:prstDash val="solid"/>
              <a:miter lim="400000"/>
              <a:headEnd type="oval"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593" name="Group 593"/>
          <p:cNvGrpSpPr/>
          <p:nvPr/>
        </p:nvGrpSpPr>
        <p:grpSpPr>
          <a:xfrm>
            <a:off x="5689600" y="2794000"/>
            <a:ext cx="7112000" cy="1612900"/>
            <a:chOff x="0" y="0"/>
            <a:chExt cx="7112000" cy="1612900"/>
          </a:xfrm>
        </p:grpSpPr>
        <p:sp>
          <p:nvSpPr>
            <p:cNvPr id="587" name="Shape 587"/>
            <p:cNvSpPr/>
            <p:nvPr/>
          </p:nvSpPr>
          <p:spPr>
            <a:xfrm flipH="1">
              <a:off x="42333" y="434339"/>
              <a:ext cx="4133427" cy="450429"/>
            </a:xfrm>
            <a:prstGeom prst="line">
              <a:avLst/>
            </a:prstGeom>
            <a:noFill/>
            <a:ln w="381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88" name="Shape 588"/>
            <p:cNvSpPr/>
            <p:nvPr/>
          </p:nvSpPr>
          <p:spPr>
            <a:xfrm flipH="1" flipV="1">
              <a:off x="0" y="1079594"/>
              <a:ext cx="4165600" cy="4986"/>
            </a:xfrm>
            <a:prstGeom prst="line">
              <a:avLst/>
            </a:prstGeom>
            <a:noFill/>
            <a:ln w="381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89" name="Shape 589"/>
            <p:cNvSpPr/>
            <p:nvPr/>
          </p:nvSpPr>
          <p:spPr>
            <a:xfrm>
              <a:off x="5295900" y="172578"/>
              <a:ext cx="18161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Natural killer (NK) lymphocyte</a:t>
              </a:r>
            </a:p>
          </p:txBody>
        </p:sp>
        <p:sp>
          <p:nvSpPr>
            <p:cNvPr id="590" name="Shape 590"/>
            <p:cNvSpPr/>
            <p:nvPr/>
          </p:nvSpPr>
          <p:spPr>
            <a:xfrm>
              <a:off x="5295900" y="934578"/>
              <a:ext cx="15621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B lymphocyte</a:t>
              </a:r>
            </a:p>
          </p:txBody>
        </p:sp>
        <p:pic>
          <p:nvPicPr>
            <p:cNvPr id="591" name="Tcell 2.png"/>
            <p:cNvPicPr>
              <a:picLocks noChangeAspect="1"/>
            </p:cNvPicPr>
            <p:nvPr/>
          </p:nvPicPr>
          <p:blipFill>
            <a:blip r:embed="rId3">
              <a:extLst/>
            </a:blip>
            <a:stretch>
              <a:fillRect/>
            </a:stretch>
          </p:blipFill>
          <p:spPr>
            <a:xfrm>
              <a:off x="4178300" y="0"/>
              <a:ext cx="825500" cy="749300"/>
            </a:xfrm>
            <a:prstGeom prst="rect">
              <a:avLst/>
            </a:prstGeom>
            <a:ln w="12700" cap="flat">
              <a:noFill/>
              <a:miter lim="400000"/>
            </a:ln>
            <a:effectLst/>
          </p:spPr>
        </p:pic>
        <p:pic>
          <p:nvPicPr>
            <p:cNvPr id="592" name="Tcell 4.png"/>
            <p:cNvPicPr>
              <a:picLocks noChangeAspect="1"/>
            </p:cNvPicPr>
            <p:nvPr/>
          </p:nvPicPr>
          <p:blipFill>
            <a:blip r:embed="rId4">
              <a:extLst/>
            </a:blip>
            <a:stretch>
              <a:fillRect/>
            </a:stretch>
          </p:blipFill>
          <p:spPr>
            <a:xfrm>
              <a:off x="4162397" y="812800"/>
              <a:ext cx="889001" cy="800100"/>
            </a:xfrm>
            <a:prstGeom prst="rect">
              <a:avLst/>
            </a:prstGeom>
            <a:ln w="12700" cap="flat">
              <a:noFill/>
              <a:miter lim="400000"/>
            </a:ln>
            <a:effectLst/>
          </p:spPr>
        </p:pic>
      </p:grpSp>
      <p:grpSp>
        <p:nvGrpSpPr>
          <p:cNvPr id="603" name="Group 603"/>
          <p:cNvGrpSpPr/>
          <p:nvPr/>
        </p:nvGrpSpPr>
        <p:grpSpPr>
          <a:xfrm>
            <a:off x="5994400" y="4365223"/>
            <a:ext cx="6248400" cy="3124041"/>
            <a:chOff x="0" y="0"/>
            <a:chExt cx="6248400" cy="3124040"/>
          </a:xfrm>
        </p:grpSpPr>
        <p:sp>
          <p:nvSpPr>
            <p:cNvPr id="594" name="Shape 594"/>
            <p:cNvSpPr/>
            <p:nvPr/>
          </p:nvSpPr>
          <p:spPr>
            <a:xfrm>
              <a:off x="0" y="895115"/>
              <a:ext cx="3789680" cy="17204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7601" y="8562"/>
                    <a:pt x="21600" y="0"/>
                  </a:cubicBezTo>
                </a:path>
              </a:pathLst>
            </a:custGeom>
            <a:noFill/>
            <a:ln w="38100" cap="flat">
              <a:solidFill>
                <a:srgbClr val="006994"/>
              </a:solidFill>
              <a:prstDash val="solid"/>
              <a:miter lim="400000"/>
              <a:tailEnd type="stealth" w="med" len="med"/>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595" name="Shape 595"/>
            <p:cNvSpPr/>
            <p:nvPr/>
          </p:nvSpPr>
          <p:spPr>
            <a:xfrm flipH="1">
              <a:off x="42333" y="1809517"/>
              <a:ext cx="3655908" cy="899161"/>
            </a:xfrm>
            <a:prstGeom prst="line">
              <a:avLst/>
            </a:prstGeom>
            <a:noFill/>
            <a:ln w="381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96" name="Shape 596"/>
            <p:cNvSpPr/>
            <p:nvPr/>
          </p:nvSpPr>
          <p:spPr>
            <a:xfrm flipH="1">
              <a:off x="67733" y="2598609"/>
              <a:ext cx="3513667" cy="237067"/>
            </a:xfrm>
            <a:prstGeom prst="line">
              <a:avLst/>
            </a:prstGeom>
            <a:noFill/>
            <a:ln w="381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97" name="Shape 597"/>
            <p:cNvSpPr/>
            <p:nvPr/>
          </p:nvSpPr>
          <p:spPr>
            <a:xfrm>
              <a:off x="4991100" y="379355"/>
              <a:ext cx="11938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Neutrophil</a:t>
              </a:r>
            </a:p>
          </p:txBody>
        </p:sp>
        <p:sp>
          <p:nvSpPr>
            <p:cNvPr id="598" name="Shape 598"/>
            <p:cNvSpPr/>
            <p:nvPr/>
          </p:nvSpPr>
          <p:spPr>
            <a:xfrm>
              <a:off x="4991100" y="1522355"/>
              <a:ext cx="11176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Basophil</a:t>
              </a:r>
            </a:p>
          </p:txBody>
        </p:sp>
        <p:sp>
          <p:nvSpPr>
            <p:cNvPr id="599" name="Shape 599"/>
            <p:cNvSpPr/>
            <p:nvPr/>
          </p:nvSpPr>
          <p:spPr>
            <a:xfrm>
              <a:off x="4991100" y="2487555"/>
              <a:ext cx="12573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Eosinophil</a:t>
              </a:r>
            </a:p>
          </p:txBody>
        </p:sp>
        <p:pic>
          <p:nvPicPr>
            <p:cNvPr id="600" name="eosoniphil.png"/>
            <p:cNvPicPr>
              <a:picLocks noChangeAspect="1"/>
            </p:cNvPicPr>
            <p:nvPr/>
          </p:nvPicPr>
          <p:blipFill>
            <a:blip r:embed="rId5">
              <a:extLst/>
            </a:blip>
            <a:stretch>
              <a:fillRect/>
            </a:stretch>
          </p:blipFill>
          <p:spPr>
            <a:xfrm>
              <a:off x="3644900" y="2196940"/>
              <a:ext cx="1143000" cy="927101"/>
            </a:xfrm>
            <a:prstGeom prst="rect">
              <a:avLst/>
            </a:prstGeom>
            <a:ln w="12700" cap="flat">
              <a:noFill/>
              <a:miter lim="400000"/>
            </a:ln>
            <a:effectLst/>
          </p:spPr>
        </p:pic>
        <p:pic>
          <p:nvPicPr>
            <p:cNvPr id="601" name="basophil.png"/>
            <p:cNvPicPr>
              <a:picLocks noChangeAspect="1"/>
            </p:cNvPicPr>
            <p:nvPr/>
          </p:nvPicPr>
          <p:blipFill>
            <a:blip r:embed="rId6">
              <a:extLst/>
            </a:blip>
            <a:stretch>
              <a:fillRect/>
            </a:stretch>
          </p:blipFill>
          <p:spPr>
            <a:xfrm rot="3026418">
              <a:off x="3810218" y="1052642"/>
              <a:ext cx="1072832" cy="1187778"/>
            </a:xfrm>
            <a:prstGeom prst="rect">
              <a:avLst/>
            </a:prstGeom>
            <a:ln w="12700" cap="flat">
              <a:noFill/>
              <a:miter lim="400000"/>
            </a:ln>
            <a:effectLst/>
          </p:spPr>
        </p:pic>
        <p:pic>
          <p:nvPicPr>
            <p:cNvPr id="602" name="Tcell 3.png"/>
            <p:cNvPicPr>
              <a:picLocks noChangeAspect="1"/>
            </p:cNvPicPr>
            <p:nvPr/>
          </p:nvPicPr>
          <p:blipFill>
            <a:blip r:embed="rId7">
              <a:extLst/>
            </a:blip>
            <a:stretch>
              <a:fillRect/>
            </a:stretch>
          </p:blipFill>
          <p:spPr>
            <a:xfrm rot="13157364" flipH="1">
              <a:off x="3715879" y="207122"/>
              <a:ext cx="960444" cy="857997"/>
            </a:xfrm>
            <a:prstGeom prst="rect">
              <a:avLst/>
            </a:prstGeom>
            <a:ln w="12700" cap="flat">
              <a:noFill/>
              <a:miter lim="400000"/>
            </a:ln>
            <a:effectLst/>
          </p:spPr>
        </p:pic>
      </p:grpSp>
      <p:grpSp>
        <p:nvGrpSpPr>
          <p:cNvPr id="612" name="Group 612"/>
          <p:cNvGrpSpPr/>
          <p:nvPr/>
        </p:nvGrpSpPr>
        <p:grpSpPr>
          <a:xfrm>
            <a:off x="5740400" y="1320243"/>
            <a:ext cx="6718300" cy="2121458"/>
            <a:chOff x="0" y="0"/>
            <a:chExt cx="6718300" cy="2121457"/>
          </a:xfrm>
        </p:grpSpPr>
        <p:sp>
          <p:nvSpPr>
            <p:cNvPr id="604" name="Shape 604"/>
            <p:cNvSpPr/>
            <p:nvPr/>
          </p:nvSpPr>
          <p:spPr>
            <a:xfrm flipH="1">
              <a:off x="0" y="1723523"/>
              <a:ext cx="1388534" cy="397934"/>
            </a:xfrm>
            <a:prstGeom prst="line">
              <a:avLst/>
            </a:prstGeom>
            <a:noFill/>
            <a:ln w="381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05" name="Shape 605"/>
            <p:cNvSpPr/>
            <p:nvPr/>
          </p:nvSpPr>
          <p:spPr>
            <a:xfrm flipH="1">
              <a:off x="2353733" y="942896"/>
              <a:ext cx="1547708" cy="433494"/>
            </a:xfrm>
            <a:prstGeom prst="line">
              <a:avLst/>
            </a:prstGeom>
            <a:noFill/>
            <a:ln w="381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06" name="Shape 606"/>
            <p:cNvSpPr/>
            <p:nvPr/>
          </p:nvSpPr>
          <p:spPr>
            <a:xfrm>
              <a:off x="5245100" y="503335"/>
              <a:ext cx="14732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T lymphocyte</a:t>
              </a:r>
            </a:p>
          </p:txBody>
        </p:sp>
        <p:sp>
          <p:nvSpPr>
            <p:cNvPr id="607" name="Shape 607"/>
            <p:cNvSpPr/>
            <p:nvPr/>
          </p:nvSpPr>
          <p:spPr>
            <a:xfrm>
              <a:off x="584200" y="465235"/>
              <a:ext cx="20066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Matures in thymus</a:t>
              </a:r>
            </a:p>
          </p:txBody>
        </p:sp>
        <p:pic>
          <p:nvPicPr>
            <p:cNvPr id="608" name="Tcell 1.png"/>
            <p:cNvPicPr>
              <a:picLocks noChangeAspect="1"/>
            </p:cNvPicPr>
            <p:nvPr/>
          </p:nvPicPr>
          <p:blipFill>
            <a:blip r:embed="rId8">
              <a:extLst/>
            </a:blip>
            <a:stretch>
              <a:fillRect/>
            </a:stretch>
          </p:blipFill>
          <p:spPr>
            <a:xfrm>
              <a:off x="3712633" y="36501"/>
              <a:ext cx="901701" cy="812801"/>
            </a:xfrm>
            <a:prstGeom prst="rect">
              <a:avLst/>
            </a:prstGeom>
            <a:ln w="12700" cap="flat">
              <a:noFill/>
              <a:miter lim="400000"/>
            </a:ln>
            <a:effectLst/>
          </p:spPr>
        </p:pic>
        <p:pic>
          <p:nvPicPr>
            <p:cNvPr id="609" name="Tcell 1.png"/>
            <p:cNvPicPr>
              <a:picLocks noChangeAspect="1"/>
            </p:cNvPicPr>
            <p:nvPr/>
          </p:nvPicPr>
          <p:blipFill>
            <a:blip r:embed="rId9">
              <a:extLst/>
            </a:blip>
            <a:stretch>
              <a:fillRect/>
            </a:stretch>
          </p:blipFill>
          <p:spPr>
            <a:xfrm rot="16237776">
              <a:off x="3954216" y="582322"/>
              <a:ext cx="902326" cy="813365"/>
            </a:xfrm>
            <a:prstGeom prst="rect">
              <a:avLst/>
            </a:prstGeom>
            <a:ln w="12700" cap="flat">
              <a:noFill/>
              <a:miter lim="400000"/>
            </a:ln>
            <a:effectLst/>
          </p:spPr>
        </p:pic>
        <p:pic>
          <p:nvPicPr>
            <p:cNvPr id="610" name="Tcell 1.png"/>
            <p:cNvPicPr>
              <a:picLocks noChangeAspect="1"/>
            </p:cNvPicPr>
            <p:nvPr/>
          </p:nvPicPr>
          <p:blipFill>
            <a:blip r:embed="rId9">
              <a:extLst/>
            </a:blip>
            <a:stretch>
              <a:fillRect/>
            </a:stretch>
          </p:blipFill>
          <p:spPr>
            <a:xfrm rot="16237776">
              <a:off x="4297116" y="48922"/>
              <a:ext cx="902326" cy="813365"/>
            </a:xfrm>
            <a:prstGeom prst="rect">
              <a:avLst/>
            </a:prstGeom>
            <a:ln w="12700" cap="flat">
              <a:noFill/>
              <a:miter lim="400000"/>
            </a:ln>
            <a:effectLst/>
          </p:spPr>
        </p:pic>
        <p:pic>
          <p:nvPicPr>
            <p:cNvPr id="611" name="thymus.png"/>
            <p:cNvPicPr>
              <a:picLocks noChangeAspect="1"/>
            </p:cNvPicPr>
            <p:nvPr/>
          </p:nvPicPr>
          <p:blipFill>
            <a:blip r:embed="rId10">
              <a:extLst/>
            </a:blip>
            <a:stretch>
              <a:fillRect/>
            </a:stretch>
          </p:blipFill>
          <p:spPr>
            <a:xfrm>
              <a:off x="1358900" y="773332"/>
              <a:ext cx="939800" cy="1219201"/>
            </a:xfrm>
            <a:prstGeom prst="rect">
              <a:avLst/>
            </a:prstGeom>
            <a:ln w="12700" cap="flat">
              <a:noFill/>
              <a:miter lim="400000"/>
            </a:ln>
            <a:effectLst/>
          </p:spPr>
        </p:pic>
      </p:grpSp>
      <p:grpSp>
        <p:nvGrpSpPr>
          <p:cNvPr id="616" name="Group 616"/>
          <p:cNvGrpSpPr/>
          <p:nvPr/>
        </p:nvGrpSpPr>
        <p:grpSpPr>
          <a:xfrm>
            <a:off x="2235199" y="4592178"/>
            <a:ext cx="2991645" cy="1355704"/>
            <a:chOff x="0" y="0"/>
            <a:chExt cx="2991644" cy="1355702"/>
          </a:xfrm>
        </p:grpSpPr>
        <p:sp>
          <p:nvSpPr>
            <p:cNvPr id="613" name="Shape 613"/>
            <p:cNvSpPr/>
            <p:nvPr/>
          </p:nvSpPr>
          <p:spPr>
            <a:xfrm>
              <a:off x="0" y="1076253"/>
              <a:ext cx="1769534" cy="279450"/>
            </a:xfrm>
            <a:custGeom>
              <a:avLst/>
              <a:gdLst/>
              <a:ahLst/>
              <a:cxnLst>
                <a:cxn ang="0">
                  <a:pos x="wd2" y="hd2"/>
                </a:cxn>
                <a:cxn ang="5400000">
                  <a:pos x="wd2" y="hd2"/>
                </a:cxn>
                <a:cxn ang="10800000">
                  <a:pos x="wd2" y="hd2"/>
                </a:cxn>
                <a:cxn ang="16200000">
                  <a:pos x="wd2" y="hd2"/>
                </a:cxn>
              </a:cxnLst>
              <a:rect l="0" t="0" r="r" b="b"/>
              <a:pathLst>
                <a:path w="21600" h="13060" extrusionOk="0">
                  <a:moveTo>
                    <a:pt x="0" y="9892"/>
                  </a:moveTo>
                  <a:cubicBezTo>
                    <a:pt x="0" y="9892"/>
                    <a:pt x="11277" y="21600"/>
                    <a:pt x="21600" y="0"/>
                  </a:cubicBezTo>
                </a:path>
              </a:pathLst>
            </a:custGeom>
            <a:noFill/>
            <a:ln w="76200" cap="flat">
              <a:solidFill>
                <a:srgbClr val="006994"/>
              </a:solidFill>
              <a:prstDash val="solid"/>
              <a:miter lim="400000"/>
              <a:tailEnd type="triangle" w="med" len="med"/>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614" name="Shape 614"/>
            <p:cNvSpPr/>
            <p:nvPr/>
          </p:nvSpPr>
          <p:spPr>
            <a:xfrm>
              <a:off x="787400" y="-1"/>
              <a:ext cx="1358901"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Multipotent stem cell</a:t>
              </a:r>
            </a:p>
          </p:txBody>
        </p:sp>
        <p:pic>
          <p:nvPicPr>
            <p:cNvPr id="615" name="lymphocyte-filtered.png"/>
            <p:cNvPicPr>
              <a:picLocks noChangeAspect="1"/>
            </p:cNvPicPr>
            <p:nvPr/>
          </p:nvPicPr>
          <p:blipFill>
            <a:blip r:embed="rId11">
              <a:extLst/>
            </a:blip>
            <a:stretch>
              <a:fillRect/>
            </a:stretch>
          </p:blipFill>
          <p:spPr>
            <a:xfrm flipH="1">
              <a:off x="1810544" y="269045"/>
              <a:ext cx="1181101" cy="1066801"/>
            </a:xfrm>
            <a:prstGeom prst="rect">
              <a:avLst/>
            </a:prstGeom>
            <a:ln w="12700" cap="flat">
              <a:noFill/>
              <a:miter lim="400000"/>
            </a:ln>
            <a:effectLst/>
          </p:spPr>
        </p:pic>
      </p:grpSp>
      <p:grpSp>
        <p:nvGrpSpPr>
          <p:cNvPr id="622" name="Group 622"/>
          <p:cNvGrpSpPr/>
          <p:nvPr/>
        </p:nvGrpSpPr>
        <p:grpSpPr>
          <a:xfrm>
            <a:off x="6053666" y="7336366"/>
            <a:ext cx="6189134" cy="1514984"/>
            <a:chOff x="0" y="0"/>
            <a:chExt cx="6189133" cy="1514982"/>
          </a:xfrm>
        </p:grpSpPr>
        <p:sp>
          <p:nvSpPr>
            <p:cNvPr id="617" name="Shape 617"/>
            <p:cNvSpPr/>
            <p:nvPr/>
          </p:nvSpPr>
          <p:spPr>
            <a:xfrm>
              <a:off x="0" y="0"/>
              <a:ext cx="3852334" cy="533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9190" y="657"/>
                    <a:pt x="21600" y="21600"/>
                  </a:cubicBezTo>
                </a:path>
              </a:pathLst>
            </a:custGeom>
            <a:noFill/>
            <a:ln w="38100" cap="flat">
              <a:solidFill>
                <a:srgbClr val="006994"/>
              </a:solidFill>
              <a:prstDash val="solid"/>
              <a:miter lim="400000"/>
              <a:tailEnd type="stealth" w="med" len="med"/>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618" name="Shape 618"/>
            <p:cNvSpPr/>
            <p:nvPr/>
          </p:nvSpPr>
          <p:spPr>
            <a:xfrm>
              <a:off x="4931833" y="595911"/>
              <a:ext cx="1257301"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Red blood cells</a:t>
              </a:r>
            </a:p>
          </p:txBody>
        </p:sp>
        <p:pic>
          <p:nvPicPr>
            <p:cNvPr id="619" name="Istock crop RBC.png"/>
            <p:cNvPicPr>
              <a:picLocks noChangeAspect="1"/>
            </p:cNvPicPr>
            <p:nvPr/>
          </p:nvPicPr>
          <p:blipFill>
            <a:blip r:embed="rId12">
              <a:extLst/>
            </a:blip>
            <a:stretch>
              <a:fillRect/>
            </a:stretch>
          </p:blipFill>
          <p:spPr>
            <a:xfrm>
              <a:off x="3585633" y="539067"/>
              <a:ext cx="673101" cy="635001"/>
            </a:xfrm>
            <a:prstGeom prst="rect">
              <a:avLst/>
            </a:prstGeom>
            <a:ln w="12700" cap="flat">
              <a:noFill/>
              <a:miter lim="400000"/>
            </a:ln>
            <a:effectLst/>
          </p:spPr>
        </p:pic>
        <p:pic>
          <p:nvPicPr>
            <p:cNvPr id="620" name="Istock crop RBC.png"/>
            <p:cNvPicPr>
              <a:picLocks noChangeAspect="1"/>
            </p:cNvPicPr>
            <p:nvPr/>
          </p:nvPicPr>
          <p:blipFill>
            <a:blip r:embed="rId12">
              <a:extLst/>
            </a:blip>
            <a:stretch>
              <a:fillRect/>
            </a:stretch>
          </p:blipFill>
          <p:spPr>
            <a:xfrm flipH="1">
              <a:off x="4096379" y="315615"/>
              <a:ext cx="673101" cy="635001"/>
            </a:xfrm>
            <a:prstGeom prst="rect">
              <a:avLst/>
            </a:prstGeom>
            <a:ln w="12700" cap="flat">
              <a:noFill/>
              <a:miter lim="400000"/>
            </a:ln>
            <a:effectLst/>
          </p:spPr>
        </p:pic>
        <p:pic>
          <p:nvPicPr>
            <p:cNvPr id="621" name="Istock crop RBC.png"/>
            <p:cNvPicPr>
              <a:picLocks noChangeAspect="1"/>
            </p:cNvPicPr>
            <p:nvPr/>
          </p:nvPicPr>
          <p:blipFill>
            <a:blip r:embed="rId13">
              <a:extLst/>
            </a:blip>
            <a:stretch>
              <a:fillRect/>
            </a:stretch>
          </p:blipFill>
          <p:spPr>
            <a:xfrm rot="19651729" flipH="1">
              <a:off x="3948043" y="743006"/>
              <a:ext cx="678310" cy="639915"/>
            </a:xfrm>
            <a:prstGeom prst="rect">
              <a:avLst/>
            </a:prstGeom>
            <a:ln w="12700" cap="flat">
              <a:noFill/>
              <a:miter lim="400000"/>
            </a:ln>
            <a:effectLst/>
          </p:spPr>
        </p:pic>
      </p:grpSp>
      <p:grpSp>
        <p:nvGrpSpPr>
          <p:cNvPr id="629" name="Group 629"/>
          <p:cNvGrpSpPr/>
          <p:nvPr/>
        </p:nvGrpSpPr>
        <p:grpSpPr>
          <a:xfrm>
            <a:off x="2895600" y="3134080"/>
            <a:ext cx="3302000" cy="5108220"/>
            <a:chOff x="0" y="0"/>
            <a:chExt cx="3302000" cy="5108219"/>
          </a:xfrm>
        </p:grpSpPr>
        <p:sp>
          <p:nvSpPr>
            <p:cNvPr id="623" name="Shape 623"/>
            <p:cNvSpPr/>
            <p:nvPr/>
          </p:nvSpPr>
          <p:spPr>
            <a:xfrm flipH="1" flipV="1">
              <a:off x="1955800" y="2839153"/>
              <a:ext cx="287867" cy="609601"/>
            </a:xfrm>
            <a:prstGeom prst="line">
              <a:avLst/>
            </a:prstGeom>
            <a:noFill/>
            <a:ln w="381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24" name="Shape 624"/>
            <p:cNvSpPr/>
            <p:nvPr/>
          </p:nvSpPr>
          <p:spPr>
            <a:xfrm flipH="1">
              <a:off x="1947333" y="1078086"/>
              <a:ext cx="211667" cy="626534"/>
            </a:xfrm>
            <a:prstGeom prst="line">
              <a:avLst/>
            </a:prstGeom>
            <a:noFill/>
            <a:ln w="381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25" name="Shape 625"/>
            <p:cNvSpPr/>
            <p:nvPr/>
          </p:nvSpPr>
          <p:spPr>
            <a:xfrm>
              <a:off x="1714500" y="4582298"/>
              <a:ext cx="15875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Myeloid precursor cell</a:t>
              </a:r>
            </a:p>
          </p:txBody>
        </p:sp>
        <p:sp>
          <p:nvSpPr>
            <p:cNvPr id="626" name="Shape 626"/>
            <p:cNvSpPr/>
            <p:nvPr/>
          </p:nvSpPr>
          <p:spPr>
            <a:xfrm>
              <a:off x="0" y="99198"/>
              <a:ext cx="16510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Lymphoid precursor cell</a:t>
              </a:r>
            </a:p>
          </p:txBody>
        </p:sp>
        <p:pic>
          <p:nvPicPr>
            <p:cNvPr id="627" name="Lymphoid precursor cell.png"/>
            <p:cNvPicPr>
              <a:picLocks noChangeAspect="1"/>
            </p:cNvPicPr>
            <p:nvPr/>
          </p:nvPicPr>
          <p:blipFill>
            <a:blip r:embed="rId14">
              <a:extLst/>
            </a:blip>
            <a:stretch>
              <a:fillRect/>
            </a:stretch>
          </p:blipFill>
          <p:spPr>
            <a:xfrm>
              <a:off x="1763567" y="0"/>
              <a:ext cx="952501" cy="990600"/>
            </a:xfrm>
            <a:prstGeom prst="rect">
              <a:avLst/>
            </a:prstGeom>
            <a:ln w="12700" cap="flat">
              <a:noFill/>
              <a:miter lim="400000"/>
            </a:ln>
            <a:effectLst/>
          </p:spPr>
        </p:pic>
        <p:pic>
          <p:nvPicPr>
            <p:cNvPr id="628" name="lMyloid precursor.png"/>
            <p:cNvPicPr>
              <a:picLocks noChangeAspect="1"/>
            </p:cNvPicPr>
            <p:nvPr/>
          </p:nvPicPr>
          <p:blipFill>
            <a:blip r:embed="rId15">
              <a:extLst/>
            </a:blip>
            <a:stretch>
              <a:fillRect/>
            </a:stretch>
          </p:blipFill>
          <p:spPr>
            <a:xfrm>
              <a:off x="1963758" y="3577009"/>
              <a:ext cx="1066801" cy="1003301"/>
            </a:xfrm>
            <a:prstGeom prst="rect">
              <a:avLst/>
            </a:prstGeom>
            <a:ln w="12700" cap="flat">
              <a:noFill/>
              <a:miter lim="400000"/>
            </a:ln>
            <a:effectLst/>
          </p:spPr>
        </p:pic>
      </p:grpSp>
      <p:grpSp>
        <p:nvGrpSpPr>
          <p:cNvPr id="633" name="Group 633"/>
          <p:cNvGrpSpPr/>
          <p:nvPr/>
        </p:nvGrpSpPr>
        <p:grpSpPr>
          <a:xfrm>
            <a:off x="5935133" y="4325478"/>
            <a:ext cx="3589867" cy="2502889"/>
            <a:chOff x="0" y="0"/>
            <a:chExt cx="3589866" cy="2502888"/>
          </a:xfrm>
        </p:grpSpPr>
        <p:sp>
          <p:nvSpPr>
            <p:cNvPr id="630" name="Shape 630"/>
            <p:cNvSpPr/>
            <p:nvPr/>
          </p:nvSpPr>
          <p:spPr>
            <a:xfrm>
              <a:off x="0" y="1224421"/>
              <a:ext cx="1219200" cy="1278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12839" y="17449"/>
                    <a:pt x="0" y="21600"/>
                  </a:cubicBezTo>
                </a:path>
              </a:pathLst>
            </a:custGeom>
            <a:noFill/>
            <a:ln w="38100" cap="flat">
              <a:solidFill>
                <a:srgbClr val="006994"/>
              </a:solidFill>
              <a:prstDash val="solid"/>
              <a:miter lim="400000"/>
              <a:headEnd type="stealth" w="med" len="med"/>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631" name="Shape 631"/>
            <p:cNvSpPr/>
            <p:nvPr/>
          </p:nvSpPr>
          <p:spPr>
            <a:xfrm>
              <a:off x="1849966" y="-1"/>
              <a:ext cx="1739901"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Monocytes and macrophages</a:t>
              </a:r>
            </a:p>
          </p:txBody>
        </p:sp>
        <p:pic>
          <p:nvPicPr>
            <p:cNvPr id="632" name="Istock Immune cell.png"/>
            <p:cNvPicPr>
              <a:picLocks noChangeAspect="1"/>
            </p:cNvPicPr>
            <p:nvPr/>
          </p:nvPicPr>
          <p:blipFill>
            <a:blip r:embed="rId16">
              <a:extLst/>
            </a:blip>
            <a:stretch>
              <a:fillRect/>
            </a:stretch>
          </p:blipFill>
          <p:spPr>
            <a:xfrm>
              <a:off x="884766" y="43321"/>
              <a:ext cx="1143001" cy="1181101"/>
            </a:xfrm>
            <a:prstGeom prst="rect">
              <a:avLst/>
            </a:prstGeom>
            <a:ln w="12700" cap="flat">
              <a:noFill/>
              <a:miter lim="400000"/>
            </a:ln>
            <a:effectLst/>
          </p:spPr>
        </p:pic>
      </p:grpSp>
      <p:grpSp>
        <p:nvGrpSpPr>
          <p:cNvPr id="640" name="Group 640"/>
          <p:cNvGrpSpPr/>
          <p:nvPr/>
        </p:nvGrpSpPr>
        <p:grpSpPr>
          <a:xfrm>
            <a:off x="6062133" y="7270596"/>
            <a:ext cx="6040967" cy="2172244"/>
            <a:chOff x="0" y="0"/>
            <a:chExt cx="6040966" cy="2172242"/>
          </a:xfrm>
        </p:grpSpPr>
        <p:sp>
          <p:nvSpPr>
            <p:cNvPr id="634" name="Shape 634"/>
            <p:cNvSpPr/>
            <p:nvPr/>
          </p:nvSpPr>
          <p:spPr>
            <a:xfrm>
              <a:off x="0" y="277436"/>
              <a:ext cx="948267" cy="3725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6347" y="19554"/>
                    <a:pt x="21600" y="21600"/>
                  </a:cubicBezTo>
                </a:path>
              </a:pathLst>
            </a:custGeom>
            <a:noFill/>
            <a:ln w="38100" cap="flat">
              <a:solidFill>
                <a:srgbClr val="006994"/>
              </a:solidFill>
              <a:prstDash val="solid"/>
              <a:miter lim="400000"/>
              <a:tailEnd type="stealth" w="med" len="med"/>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635" name="Shape 635"/>
            <p:cNvSpPr/>
            <p:nvPr/>
          </p:nvSpPr>
          <p:spPr>
            <a:xfrm>
              <a:off x="2421466" y="1149503"/>
              <a:ext cx="1046481" cy="487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6190" y="15223"/>
                    <a:pt x="21600" y="21600"/>
                  </a:cubicBezTo>
                </a:path>
              </a:pathLst>
            </a:custGeom>
            <a:noFill/>
            <a:ln w="38100" cap="flat">
              <a:solidFill>
                <a:srgbClr val="006994"/>
              </a:solidFill>
              <a:prstDash val="solid"/>
              <a:miter lim="400000"/>
              <a:tailEnd type="stealth" w="med" len="med"/>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636" name="Shape 636"/>
            <p:cNvSpPr/>
            <p:nvPr/>
          </p:nvSpPr>
          <p:spPr>
            <a:xfrm>
              <a:off x="4923366" y="1715782"/>
              <a:ext cx="11176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Platelets</a:t>
              </a:r>
            </a:p>
          </p:txBody>
        </p:sp>
        <p:sp>
          <p:nvSpPr>
            <p:cNvPr id="637" name="Shape 637"/>
            <p:cNvSpPr/>
            <p:nvPr/>
          </p:nvSpPr>
          <p:spPr>
            <a:xfrm>
              <a:off x="770466" y="1703082"/>
              <a:ext cx="16891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Megakaryocyte</a:t>
              </a:r>
            </a:p>
          </p:txBody>
        </p:sp>
        <p:pic>
          <p:nvPicPr>
            <p:cNvPr id="638" name="platlets-1.png"/>
            <p:cNvPicPr>
              <a:picLocks noChangeAspect="1"/>
            </p:cNvPicPr>
            <p:nvPr/>
          </p:nvPicPr>
          <p:blipFill>
            <a:blip r:embed="rId17">
              <a:extLst/>
            </a:blip>
            <a:stretch>
              <a:fillRect/>
            </a:stretch>
          </p:blipFill>
          <p:spPr>
            <a:xfrm>
              <a:off x="3704166" y="1626142"/>
              <a:ext cx="1143001" cy="546101"/>
            </a:xfrm>
            <a:prstGeom prst="rect">
              <a:avLst/>
            </a:prstGeom>
            <a:ln w="12700" cap="flat">
              <a:noFill/>
              <a:miter lim="400000"/>
            </a:ln>
            <a:effectLst/>
          </p:spPr>
        </p:pic>
        <p:pic>
          <p:nvPicPr>
            <p:cNvPr id="639" name="Istock Immune cell tinted.png"/>
            <p:cNvPicPr>
              <a:picLocks noChangeAspect="1"/>
            </p:cNvPicPr>
            <p:nvPr/>
          </p:nvPicPr>
          <p:blipFill>
            <a:blip r:embed="rId18">
              <a:extLst/>
            </a:blip>
            <a:stretch>
              <a:fillRect/>
            </a:stretch>
          </p:blipFill>
          <p:spPr>
            <a:xfrm rot="12568553">
              <a:off x="1039090" y="237533"/>
              <a:ext cx="1328333" cy="1379422"/>
            </a:xfrm>
            <a:prstGeom prst="rect">
              <a:avLst/>
            </a:prstGeom>
            <a:ln w="12700" cap="flat">
              <a:noFill/>
              <a:miter lim="400000"/>
            </a:ln>
            <a:effectLst/>
          </p:spPr>
        </p:pic>
      </p:grpSp>
      <p:sp>
        <p:nvSpPr>
          <p:cNvPr id="641" name="Shape 641"/>
          <p:cNvSpPr>
            <a:spLocks noGrp="1"/>
          </p:cNvSpPr>
          <p:nvPr>
            <p:ph type="title"/>
          </p:nvPr>
        </p:nvSpPr>
        <p:spPr>
          <a:prstGeom prst="rect">
            <a:avLst/>
          </a:prstGeom>
        </p:spPr>
        <p:txBody>
          <a:bodyPr/>
          <a:lstStyle>
            <a:lvl1pPr>
              <a:tabLst>
                <a:tab pos="952500" algn="l"/>
              </a:tabLst>
            </a:lvl1pPr>
          </a:lstStyle>
          <a:p>
            <a:r>
              <a:t>Blood Cell Differentiation</a:t>
            </a:r>
          </a:p>
        </p:txBody>
      </p:sp>
      <p:sp>
        <p:nvSpPr>
          <p:cNvPr id="642" name="Shape 642"/>
          <p:cNvSpPr>
            <a:spLocks noGrp="1"/>
          </p:cNvSpPr>
          <p:nvPr>
            <p:ph type="body" sz="half" idx="1"/>
          </p:nvPr>
        </p:nvSpPr>
        <p:spPr>
          <a:prstGeom prst="rect">
            <a:avLst/>
          </a:prstGeom>
        </p:spPr>
        <p:txBody>
          <a:bodyPr/>
          <a:lstStyle>
            <a:lvl1pPr marL="345600" indent="-345600">
              <a:tabLst>
                <a:tab pos="1016000" algn="l"/>
              </a:tabLst>
            </a:lvl1pPr>
          </a:lstStyle>
          <a:p>
            <a:r>
              <a:t>Haematopoiesis from heme (=blood) and poiesis (to make)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5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6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6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6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p:tmAbs val="0"/>
                                  </p:iterate>
                                  <p:childTnLst>
                                    <p:set>
                                      <p:cBhvr>
                                        <p:cTn id="28" fill="hold"/>
                                        <p:tgtEl>
                                          <p:spTgt spid="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p:tmAbs val="0"/>
                                  </p:iterate>
                                  <p:childTnLst>
                                    <p:set>
                                      <p:cBhvr>
                                        <p:cTn id="32" fill="hold"/>
                                        <p:tgtEl>
                                          <p:spTgt spid="6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p:tmAbs val="0"/>
                                  </p:iterate>
                                  <p:childTnLst>
                                    <p:set>
                                      <p:cBhvr>
                                        <p:cTn id="36" fill="hold"/>
                                        <p:tgtEl>
                                          <p:spTgt spid="6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9" nodeType="clickEffect">
                                  <p:stCondLst>
                                    <p:cond delay="0"/>
                                  </p:stCondLst>
                                  <p:iterate>
                                    <p:tmAbs val="0"/>
                                  </p:iterate>
                                  <p:childTnLst>
                                    <p:set>
                                      <p:cBhvr>
                                        <p:cTn id="40" fill="hold"/>
                                        <p:tgtEl>
                                          <p:spTgt spid="5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0" nodeType="clickEffect">
                                  <p:stCondLst>
                                    <p:cond delay="0"/>
                                  </p:stCondLst>
                                  <p:iterate>
                                    <p:tmAbs val="0"/>
                                  </p:iterate>
                                  <p:childTnLst>
                                    <p:set>
                                      <p:cBhvr>
                                        <p:cTn id="44" fill="hold"/>
                                        <p:tgtEl>
                                          <p:spTgt spid="6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1" nodeType="clickEffect">
                                  <p:stCondLst>
                                    <p:cond delay="0"/>
                                  </p:stCondLst>
                                  <p:iterate>
                                    <p:tmAbs val="0"/>
                                  </p:iterate>
                                  <p:childTnLst>
                                    <p:set>
                                      <p:cBhvr>
                                        <p:cTn id="48" fill="hold"/>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 grpId="9" animBg="1" advAuto="0"/>
      <p:bldP spid="586" grpId="2" animBg="1" advAuto="0"/>
      <p:bldP spid="593" grpId="6" animBg="1" advAuto="0"/>
      <p:bldP spid="603" grpId="8" animBg="1" advAuto="0"/>
      <p:bldP spid="612" grpId="5" animBg="1" advAuto="0"/>
      <p:bldP spid="616" grpId="3" animBg="1" advAuto="0"/>
      <p:bldP spid="622" grpId="10" animBg="1" advAuto="0"/>
      <p:bldP spid="629" grpId="4" animBg="1" advAuto="0"/>
      <p:bldP spid="633" grpId="7" animBg="1" advAuto="0"/>
      <p:bldP spid="640" grpId="11" animBg="1" advAuto="0"/>
      <p:bldP spid="642"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p:nvPr/>
        </p:nvSpPr>
        <p:spPr>
          <a:xfrm>
            <a:off x="8153400" y="1790700"/>
            <a:ext cx="4851400" cy="79629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45" name="Shape 645"/>
          <p:cNvSpPr>
            <a:spLocks noGrp="1"/>
          </p:cNvSpPr>
          <p:nvPr>
            <p:ph type="title"/>
          </p:nvPr>
        </p:nvSpPr>
        <p:spPr>
          <a:prstGeom prst="rect">
            <a:avLst/>
          </a:prstGeom>
        </p:spPr>
        <p:txBody>
          <a:bodyPr/>
          <a:lstStyle>
            <a:lvl1pPr>
              <a:tabLst>
                <a:tab pos="952500" algn="l"/>
              </a:tabLst>
            </a:lvl1pPr>
          </a:lstStyle>
          <a:p>
            <a:r>
              <a:t>Meiosis In Humans</a:t>
            </a:r>
          </a:p>
        </p:txBody>
      </p:sp>
      <p:sp>
        <p:nvSpPr>
          <p:cNvPr id="646" name="Shape 646"/>
          <p:cNvSpPr>
            <a:spLocks noGrp="1"/>
          </p:cNvSpPr>
          <p:nvPr>
            <p:ph type="body" sz="half" idx="1"/>
          </p:nvPr>
        </p:nvSpPr>
        <p:spPr>
          <a:xfrm>
            <a:off x="368300" y="1790700"/>
            <a:ext cx="7136408" cy="4102696"/>
          </a:xfrm>
          <a:prstGeom prst="rect">
            <a:avLst/>
          </a:prstGeom>
        </p:spPr>
        <p:txBody>
          <a:bodyPr/>
          <a:lstStyle/>
          <a:p>
            <a:pPr marL="345600" indent="-345600">
              <a:tabLst>
                <a:tab pos="1016000" algn="l"/>
              </a:tabLst>
            </a:pPr>
            <a:r>
              <a:t>The purpose of </a:t>
            </a:r>
            <a:r>
              <a:rPr b="1">
                <a:solidFill>
                  <a:srgbClr val="006994"/>
                </a:solidFill>
              </a:rPr>
              <a:t>meiosis</a:t>
            </a:r>
            <a:r>
              <a:t> is to produce </a:t>
            </a:r>
            <a:r>
              <a:rPr b="1">
                <a:solidFill>
                  <a:srgbClr val="006994"/>
                </a:solidFill>
              </a:rPr>
              <a:t>haploid</a:t>
            </a:r>
            <a:r>
              <a:t> sex cells (</a:t>
            </a:r>
            <a:r>
              <a:rPr b="1">
                <a:solidFill>
                  <a:srgbClr val="006994"/>
                </a:solidFill>
              </a:rPr>
              <a:t>gametes</a:t>
            </a:r>
            <a:r>
              <a:t>).</a:t>
            </a:r>
          </a:p>
          <a:p>
            <a:pPr marL="680000" lvl="1" indent="-320000">
              <a:tabLst>
                <a:tab pos="1485900" algn="l"/>
              </a:tabLst>
            </a:pPr>
            <a:r>
              <a:t>They have </a:t>
            </a:r>
            <a:r>
              <a:rPr b="1">
                <a:solidFill>
                  <a:srgbClr val="006994"/>
                </a:solidFill>
              </a:rPr>
              <a:t>one copy</a:t>
            </a:r>
            <a:r>
              <a:t> of each homologous pair of autosomes plus one sex chromosome. </a:t>
            </a:r>
          </a:p>
          <a:p>
            <a:pPr marL="680000" lvl="1" indent="-320000">
              <a:tabLst>
                <a:tab pos="1485900" algn="l"/>
              </a:tabLst>
            </a:pPr>
            <a:r>
              <a:t>In humans the haploid number is 23.</a:t>
            </a:r>
          </a:p>
          <a:p>
            <a:pPr marL="680000" lvl="1" indent="-320000">
              <a:tabLst>
                <a:tab pos="1485900" algn="l"/>
              </a:tabLst>
            </a:pPr>
            <a:r>
              <a:t>A haploid cell results because the </a:t>
            </a:r>
            <a:r>
              <a:rPr b="1">
                <a:solidFill>
                  <a:srgbClr val="006994"/>
                </a:solidFill>
              </a:rPr>
              <a:t>chromosomes are replicated once</a:t>
            </a:r>
            <a:r>
              <a:t>, but the cell undergoes </a:t>
            </a:r>
            <a:r>
              <a:rPr b="1">
                <a:solidFill>
                  <a:srgbClr val="006994"/>
                </a:solidFill>
              </a:rPr>
              <a:t>two divisions</a:t>
            </a:r>
            <a:r>
              <a:t>.</a:t>
            </a:r>
          </a:p>
          <a:p>
            <a:pPr marL="345600" indent="-345600">
              <a:tabLst>
                <a:tab pos="1016000" algn="l"/>
              </a:tabLst>
            </a:pPr>
            <a:r>
              <a:t>In humans, meiosis only occurs only in the </a:t>
            </a:r>
            <a:r>
              <a:rPr b="1">
                <a:solidFill>
                  <a:srgbClr val="006994"/>
                </a:solidFill>
              </a:rPr>
              <a:t>ovaries</a:t>
            </a:r>
            <a:r>
              <a:t> and </a:t>
            </a:r>
            <a:r>
              <a:rPr b="1">
                <a:solidFill>
                  <a:srgbClr val="006994"/>
                </a:solidFill>
              </a:rPr>
              <a:t>testes</a:t>
            </a:r>
            <a:r>
              <a:t>.</a:t>
            </a:r>
          </a:p>
        </p:txBody>
      </p:sp>
      <p:grpSp>
        <p:nvGrpSpPr>
          <p:cNvPr id="653" name="Group 653"/>
          <p:cNvGrpSpPr/>
          <p:nvPr/>
        </p:nvGrpSpPr>
        <p:grpSpPr>
          <a:xfrm>
            <a:off x="8189777" y="1814784"/>
            <a:ext cx="4827759" cy="7962910"/>
            <a:chOff x="0" y="0"/>
            <a:chExt cx="4827757" cy="7962909"/>
          </a:xfrm>
        </p:grpSpPr>
        <p:pic>
          <p:nvPicPr>
            <p:cNvPr id="647" name="Spermatogenesis photo.jpg"/>
            <p:cNvPicPr>
              <a:picLocks noChangeAspect="1"/>
            </p:cNvPicPr>
            <p:nvPr/>
          </p:nvPicPr>
          <p:blipFill>
            <a:blip r:embed="rId2">
              <a:extLst/>
            </a:blip>
            <a:stretch>
              <a:fillRect/>
            </a:stretch>
          </p:blipFill>
          <p:spPr>
            <a:xfrm>
              <a:off x="0" y="0"/>
              <a:ext cx="4827758" cy="7962910"/>
            </a:xfrm>
            <a:prstGeom prst="rect">
              <a:avLst/>
            </a:prstGeom>
            <a:ln w="25400" cap="flat">
              <a:solidFill>
                <a:srgbClr val="FFFFFF"/>
              </a:solidFill>
              <a:prstDash val="solid"/>
              <a:miter lim="400000"/>
            </a:ln>
            <a:effectLst/>
          </p:spPr>
        </p:pic>
        <p:sp>
          <p:nvSpPr>
            <p:cNvPr id="648" name="Shape 648"/>
            <p:cNvSpPr/>
            <p:nvPr/>
          </p:nvSpPr>
          <p:spPr>
            <a:xfrm>
              <a:off x="515498" y="4288599"/>
              <a:ext cx="1981201" cy="381001"/>
            </a:xfrm>
            <a:prstGeom prst="rect">
              <a:avLst/>
            </a:prstGeom>
            <a:solidFill>
              <a:srgbClr val="FFFFFF">
                <a:alpha val="85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49" name="Shape 649"/>
            <p:cNvSpPr/>
            <p:nvPr/>
          </p:nvSpPr>
          <p:spPr>
            <a:xfrm>
              <a:off x="455927" y="4322253"/>
              <a:ext cx="20193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lvl1pPr>
            </a:lstStyle>
            <a:p>
              <a:r>
                <a:t>Developing sperm</a:t>
              </a:r>
            </a:p>
          </p:txBody>
        </p:sp>
        <p:sp>
          <p:nvSpPr>
            <p:cNvPr id="650" name="Shape 650"/>
            <p:cNvSpPr/>
            <p:nvPr/>
          </p:nvSpPr>
          <p:spPr>
            <a:xfrm flipH="1" flipV="1">
              <a:off x="1434522" y="4733553"/>
              <a:ext cx="266677" cy="3724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1" name="Shape 651"/>
            <p:cNvSpPr/>
            <p:nvPr/>
          </p:nvSpPr>
          <p:spPr>
            <a:xfrm flipH="1" flipV="1">
              <a:off x="1802351" y="4733553"/>
              <a:ext cx="266677" cy="3724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2" name="Shape 652"/>
            <p:cNvSpPr/>
            <p:nvPr/>
          </p:nvSpPr>
          <p:spPr>
            <a:xfrm flipH="1" flipV="1">
              <a:off x="1066696" y="4733553"/>
              <a:ext cx="266676" cy="3724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658" name="Group 658"/>
          <p:cNvGrpSpPr/>
          <p:nvPr/>
        </p:nvGrpSpPr>
        <p:grpSpPr>
          <a:xfrm>
            <a:off x="208359" y="5816600"/>
            <a:ext cx="3506953" cy="3074933"/>
            <a:chOff x="0" y="0"/>
            <a:chExt cx="3506951" cy="3074932"/>
          </a:xfrm>
        </p:grpSpPr>
        <p:pic>
          <p:nvPicPr>
            <p:cNvPr id="654" name="Ovaries uterus.png"/>
            <p:cNvPicPr>
              <a:picLocks noChangeAspect="1"/>
            </p:cNvPicPr>
            <p:nvPr/>
          </p:nvPicPr>
          <p:blipFill>
            <a:blip r:embed="rId3">
              <a:extLst/>
            </a:blip>
            <a:stretch>
              <a:fillRect/>
            </a:stretch>
          </p:blipFill>
          <p:spPr>
            <a:xfrm>
              <a:off x="751051" y="0"/>
              <a:ext cx="2755901" cy="3074933"/>
            </a:xfrm>
            <a:prstGeom prst="rect">
              <a:avLst/>
            </a:prstGeom>
            <a:ln w="12700" cap="flat">
              <a:noFill/>
              <a:miter lim="400000"/>
            </a:ln>
            <a:effectLst/>
          </p:spPr>
        </p:pic>
        <p:sp>
          <p:nvSpPr>
            <p:cNvPr id="655" name="Shape 655"/>
            <p:cNvSpPr/>
            <p:nvPr/>
          </p:nvSpPr>
          <p:spPr>
            <a:xfrm>
              <a:off x="0" y="2285435"/>
              <a:ext cx="10414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lvl1pPr>
            </a:lstStyle>
            <a:p>
              <a:r>
                <a:t>Ovaries</a:t>
              </a:r>
            </a:p>
          </p:txBody>
        </p:sp>
        <p:sp>
          <p:nvSpPr>
            <p:cNvPr id="656" name="Shape 656"/>
            <p:cNvSpPr/>
            <p:nvPr/>
          </p:nvSpPr>
          <p:spPr>
            <a:xfrm flipH="1">
              <a:off x="566340" y="1143000"/>
              <a:ext cx="685801" cy="1181100"/>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7" name="Shape 657"/>
            <p:cNvSpPr/>
            <p:nvPr/>
          </p:nvSpPr>
          <p:spPr>
            <a:xfrm flipH="1">
              <a:off x="579040" y="1003300"/>
              <a:ext cx="1879601" cy="1308100"/>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662" name="Group 662"/>
          <p:cNvGrpSpPr/>
          <p:nvPr/>
        </p:nvGrpSpPr>
        <p:grpSpPr>
          <a:xfrm>
            <a:off x="4005659" y="5815310"/>
            <a:ext cx="3908046" cy="3937001"/>
            <a:chOff x="0" y="0"/>
            <a:chExt cx="3908044" cy="3937000"/>
          </a:xfrm>
        </p:grpSpPr>
        <p:pic>
          <p:nvPicPr>
            <p:cNvPr id="659" name="testes.png"/>
            <p:cNvPicPr>
              <a:picLocks noChangeAspect="1"/>
            </p:cNvPicPr>
            <p:nvPr/>
          </p:nvPicPr>
          <p:blipFill>
            <a:blip r:embed="rId4">
              <a:extLst/>
            </a:blip>
            <a:stretch>
              <a:fillRect/>
            </a:stretch>
          </p:blipFill>
          <p:spPr>
            <a:xfrm>
              <a:off x="45640" y="0"/>
              <a:ext cx="3862405" cy="3937000"/>
            </a:xfrm>
            <a:prstGeom prst="rect">
              <a:avLst/>
            </a:prstGeom>
            <a:ln w="12700" cap="flat">
              <a:noFill/>
              <a:miter lim="400000"/>
            </a:ln>
            <a:effectLst/>
          </p:spPr>
        </p:pic>
        <p:sp>
          <p:nvSpPr>
            <p:cNvPr id="660" name="Shape 660"/>
            <p:cNvSpPr/>
            <p:nvPr/>
          </p:nvSpPr>
          <p:spPr>
            <a:xfrm>
              <a:off x="0" y="2070825"/>
              <a:ext cx="1041400"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lvl1pPr>
            </a:lstStyle>
            <a:p>
              <a:r>
                <a:t>Testes</a:t>
              </a:r>
            </a:p>
          </p:txBody>
        </p:sp>
        <p:sp>
          <p:nvSpPr>
            <p:cNvPr id="661" name="Shape 661"/>
            <p:cNvSpPr/>
            <p:nvPr/>
          </p:nvSpPr>
          <p:spPr>
            <a:xfrm flipH="1">
              <a:off x="1002373" y="2181456"/>
              <a:ext cx="1168401" cy="50801"/>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663" name="Shape 663"/>
          <p:cNvSpPr/>
          <p:nvPr/>
        </p:nvSpPr>
        <p:spPr>
          <a:xfrm>
            <a:off x="8191500" y="9080500"/>
            <a:ext cx="3352800" cy="393700"/>
          </a:xfrm>
          <a:prstGeom prst="rect">
            <a:avLst/>
          </a:prstGeom>
          <a:solidFill>
            <a:srgbClr val="FFFFFF">
              <a:alpha val="85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64" name="Shape 664"/>
          <p:cNvSpPr/>
          <p:nvPr/>
        </p:nvSpPr>
        <p:spPr>
          <a:xfrm>
            <a:off x="8232140" y="9109152"/>
            <a:ext cx="326390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tabLst>
                <a:tab pos="520700" algn="l"/>
              </a:tabLst>
              <a:defRPr>
                <a:solidFill>
                  <a:srgbClr val="006795"/>
                </a:solidFill>
              </a:defRPr>
            </a:lvl1pPr>
          </a:lstStyle>
          <a:p>
            <a:pPr>
              <a:defRPr>
                <a:latin typeface="Hoefler Text"/>
                <a:ea typeface="Hoefler Text"/>
                <a:cs typeface="Hoefler Text"/>
                <a:sym typeface="Hoefler Text"/>
              </a:defRPr>
            </a:pPr>
            <a:r>
              <a:rPr>
                <a:latin typeface="+mn-lt"/>
                <a:ea typeface="+mn-ea"/>
                <a:cs typeface="+mn-cs"/>
                <a:sym typeface="Arial"/>
              </a:rPr>
              <a:t>Spermatogenesis in the testis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4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4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6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3" nodeType="clickEffect">
                                  <p:stCondLst>
                                    <p:cond delay="0"/>
                                  </p:stCondLst>
                                  <p:iterate>
                                    <p:tmAbs val="0"/>
                                  </p:iterate>
                                  <p:childTnLst>
                                    <p:set>
                                      <p:cBhvr>
                                        <p:cTn id="32" fill="hold"/>
                                        <p:tgtEl>
                                          <p:spTgt spid="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1" build="p" bldLvl="5" animBg="1" advAuto="0"/>
      <p:bldP spid="658" grpId="2" animBg="1" advAuto="0"/>
      <p:bldP spid="662" grpId="3"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prstGeom prst="rect">
            <a:avLst/>
          </a:prstGeom>
        </p:spPr>
        <p:txBody>
          <a:bodyPr/>
          <a:lstStyle>
            <a:lvl1pPr>
              <a:tabLst>
                <a:tab pos="952500" algn="l"/>
              </a:tabLst>
            </a:lvl1pPr>
          </a:lstStyle>
          <a:p>
            <a:r>
              <a:t>Meiosis</a:t>
            </a:r>
          </a:p>
        </p:txBody>
      </p:sp>
      <p:sp>
        <p:nvSpPr>
          <p:cNvPr id="667" name="Shape 667"/>
          <p:cNvSpPr>
            <a:spLocks noGrp="1"/>
          </p:cNvSpPr>
          <p:nvPr>
            <p:ph type="body" sz="half" idx="1"/>
          </p:nvPr>
        </p:nvSpPr>
        <p:spPr>
          <a:xfrm>
            <a:off x="368300" y="1790700"/>
            <a:ext cx="5159375" cy="7543800"/>
          </a:xfrm>
          <a:prstGeom prst="rect">
            <a:avLst/>
          </a:prstGeom>
        </p:spPr>
        <p:txBody>
          <a:bodyPr/>
          <a:lstStyle/>
          <a:p>
            <a:pPr>
              <a:tabLst>
                <a:tab pos="1016000" algn="l"/>
              </a:tabLst>
            </a:pPr>
            <a:r>
              <a:rPr dirty="0"/>
              <a:t>Like mitosis, meiosis is preceded by DNA replication.</a:t>
            </a:r>
          </a:p>
          <a:p>
            <a:pPr>
              <a:tabLst>
                <a:tab pos="1016000" algn="l"/>
              </a:tabLst>
            </a:pPr>
            <a:r>
              <a:rPr dirty="0"/>
              <a:t>Meiosis comprises two divisions:</a:t>
            </a:r>
          </a:p>
          <a:p>
            <a:pPr lvl="1">
              <a:buClr>
                <a:schemeClr val="tx2">
                  <a:lumMod val="10000"/>
                </a:schemeClr>
              </a:buClr>
              <a:tabLst>
                <a:tab pos="1485900" algn="l"/>
              </a:tabLst>
            </a:pPr>
            <a:r>
              <a:rPr b="1" dirty="0">
                <a:solidFill>
                  <a:srgbClr val="006994"/>
                </a:solidFill>
              </a:rPr>
              <a:t>Meiosis I</a:t>
            </a:r>
            <a:r>
              <a:rPr dirty="0"/>
              <a:t>: This first division separates the homologous chromosomes into two intermediate cells.</a:t>
            </a:r>
          </a:p>
          <a:p>
            <a:pPr lvl="1">
              <a:buClr>
                <a:schemeClr val="tx2">
                  <a:lumMod val="10000"/>
                </a:schemeClr>
              </a:buClr>
              <a:tabLst>
                <a:tab pos="1485900" algn="l"/>
              </a:tabLst>
            </a:pPr>
            <a:r>
              <a:rPr b="1" dirty="0">
                <a:solidFill>
                  <a:srgbClr val="006994"/>
                </a:solidFill>
              </a:rPr>
              <a:t>Meiosis II</a:t>
            </a:r>
            <a:r>
              <a:rPr dirty="0"/>
              <a:t>: Effectively a mitotic division as sister chromatids are separated into the gametes.</a:t>
            </a:r>
          </a:p>
          <a:p>
            <a:pPr>
              <a:tabLst>
                <a:tab pos="1384300" algn="l"/>
              </a:tabLst>
            </a:pPr>
            <a:r>
              <a:rPr dirty="0"/>
              <a:t>The chromosomal number is halved (1N) during meiosis I, and remains so throughout meiosis II.</a:t>
            </a:r>
          </a:p>
        </p:txBody>
      </p:sp>
      <p:grpSp>
        <p:nvGrpSpPr>
          <p:cNvPr id="672" name="Group 672"/>
          <p:cNvGrpSpPr/>
          <p:nvPr/>
        </p:nvGrpSpPr>
        <p:grpSpPr>
          <a:xfrm>
            <a:off x="9753600" y="241300"/>
            <a:ext cx="2616200" cy="1524000"/>
            <a:chOff x="0" y="0"/>
            <a:chExt cx="2616200" cy="1524000"/>
          </a:xfrm>
        </p:grpSpPr>
        <p:sp>
          <p:nvSpPr>
            <p:cNvPr id="668" name="Shape 668"/>
            <p:cNvSpPr/>
            <p:nvPr/>
          </p:nvSpPr>
          <p:spPr>
            <a:xfrm>
              <a:off x="0" y="800100"/>
              <a:ext cx="1056653" cy="0"/>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9" name="Shape 669"/>
            <p:cNvSpPr/>
            <p:nvPr/>
          </p:nvSpPr>
          <p:spPr>
            <a:xfrm>
              <a:off x="2235200" y="114300"/>
              <a:ext cx="381000" cy="381000"/>
            </a:xfrm>
            <a:prstGeom prst="ellipse">
              <a:avLst/>
            </a:prstGeom>
            <a:solidFill>
              <a:srgbClr val="006795"/>
            </a:solidFill>
            <a:ln w="25400" cap="flat">
              <a:solidFill>
                <a:srgbClr val="006795"/>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0" name="Shape 670"/>
            <p:cNvSpPr/>
            <p:nvPr/>
          </p:nvSpPr>
          <p:spPr>
            <a:xfrm>
              <a:off x="2184400" y="197147"/>
              <a:ext cx="431800"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defRPr sz="1600" b="1">
                  <a:solidFill>
                    <a:srgbClr val="FFFFFF"/>
                  </a:solidFill>
                </a:defRPr>
              </a:lvl1pPr>
            </a:lstStyle>
            <a:p>
              <a:r>
                <a:t>2N</a:t>
              </a:r>
            </a:p>
          </p:txBody>
        </p:sp>
        <p:pic>
          <p:nvPicPr>
            <p:cNvPr id="671" name="Meiosis 1-1.png"/>
            <p:cNvPicPr>
              <a:picLocks noChangeAspect="1"/>
            </p:cNvPicPr>
            <p:nvPr/>
          </p:nvPicPr>
          <p:blipFill>
            <a:blip r:embed="rId2">
              <a:extLst/>
            </a:blip>
            <a:stretch>
              <a:fillRect/>
            </a:stretch>
          </p:blipFill>
          <p:spPr>
            <a:xfrm>
              <a:off x="914400" y="0"/>
              <a:ext cx="1537918" cy="1524000"/>
            </a:xfrm>
            <a:prstGeom prst="rect">
              <a:avLst/>
            </a:prstGeom>
            <a:ln w="25400" cap="flat">
              <a:noFill/>
              <a:miter lim="400000"/>
            </a:ln>
            <a:effectLst>
              <a:outerShdw blurRad="190500" dist="127000" dir="2700000" rotWithShape="0">
                <a:srgbClr val="000000">
                  <a:alpha val="30000"/>
                </a:srgbClr>
              </a:outerShdw>
            </a:effectLst>
          </p:spPr>
        </p:pic>
      </p:grpSp>
      <p:grpSp>
        <p:nvGrpSpPr>
          <p:cNvPr id="680" name="Group 680"/>
          <p:cNvGrpSpPr/>
          <p:nvPr/>
        </p:nvGrpSpPr>
        <p:grpSpPr>
          <a:xfrm>
            <a:off x="5892800" y="279400"/>
            <a:ext cx="4330700" cy="1757433"/>
            <a:chOff x="0" y="0"/>
            <a:chExt cx="4330700" cy="1757432"/>
          </a:xfrm>
        </p:grpSpPr>
        <p:sp>
          <p:nvSpPr>
            <p:cNvPr id="673" name="Shape 673"/>
            <p:cNvSpPr/>
            <p:nvPr/>
          </p:nvSpPr>
          <p:spPr>
            <a:xfrm>
              <a:off x="3949700" y="76200"/>
              <a:ext cx="381000" cy="381000"/>
            </a:xfrm>
            <a:prstGeom prst="ellipse">
              <a:avLst/>
            </a:prstGeom>
            <a:solidFill>
              <a:srgbClr val="006795"/>
            </a:solidFill>
            <a:ln w="25400" cap="flat">
              <a:solidFill>
                <a:srgbClr val="006795"/>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4" name="Shape 674"/>
            <p:cNvSpPr/>
            <p:nvPr/>
          </p:nvSpPr>
          <p:spPr>
            <a:xfrm>
              <a:off x="3898900" y="159047"/>
              <a:ext cx="431800"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defRPr sz="1600" b="1">
                  <a:solidFill>
                    <a:srgbClr val="FFFFFF"/>
                  </a:solidFill>
                </a:defRPr>
              </a:lvl1pPr>
            </a:lstStyle>
            <a:p>
              <a:r>
                <a:t>2N</a:t>
              </a:r>
            </a:p>
          </p:txBody>
        </p:sp>
        <p:grpSp>
          <p:nvGrpSpPr>
            <p:cNvPr id="678" name="Group 678"/>
            <p:cNvGrpSpPr/>
            <p:nvPr/>
          </p:nvGrpSpPr>
          <p:grpSpPr>
            <a:xfrm>
              <a:off x="0" y="0"/>
              <a:ext cx="3898900" cy="1262156"/>
              <a:chOff x="0" y="0"/>
              <a:chExt cx="3898900" cy="1262155"/>
            </a:xfrm>
          </p:grpSpPr>
          <p:pic>
            <p:nvPicPr>
              <p:cNvPr id="675" name="Meiosis 1-2.png"/>
              <p:cNvPicPr>
                <a:picLocks noChangeAspect="1"/>
              </p:cNvPicPr>
              <p:nvPr/>
            </p:nvPicPr>
            <p:blipFill>
              <a:blip r:embed="rId3">
                <a:extLst/>
              </a:blip>
              <a:stretch>
                <a:fillRect/>
              </a:stretch>
            </p:blipFill>
            <p:spPr>
              <a:xfrm>
                <a:off x="2514600" y="0"/>
                <a:ext cx="1384300" cy="1262156"/>
              </a:xfrm>
              <a:prstGeom prst="rect">
                <a:avLst/>
              </a:prstGeom>
              <a:ln w="25400" cap="flat">
                <a:noFill/>
                <a:miter lim="400000"/>
              </a:ln>
              <a:effectLst>
                <a:outerShdw blurRad="190500" dist="127000" dir="2700000" rotWithShape="0">
                  <a:srgbClr val="000000">
                    <a:alpha val="30000"/>
                  </a:srgbClr>
                </a:outerShdw>
              </a:effectLst>
            </p:spPr>
          </p:pic>
          <p:sp>
            <p:nvSpPr>
              <p:cNvPr id="676" name="Shape 676"/>
              <p:cNvSpPr/>
              <p:nvPr/>
            </p:nvSpPr>
            <p:spPr>
              <a:xfrm>
                <a:off x="0" y="312278"/>
                <a:ext cx="1930400" cy="79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Crossing over may occur at this stage in meiosis</a:t>
                </a:r>
              </a:p>
            </p:txBody>
          </p:sp>
          <p:sp>
            <p:nvSpPr>
              <p:cNvPr id="677" name="Shape 677"/>
              <p:cNvSpPr/>
              <p:nvPr/>
            </p:nvSpPr>
            <p:spPr>
              <a:xfrm flipH="1">
                <a:off x="1917055" y="647699"/>
                <a:ext cx="1125960" cy="1"/>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679" name="Shape 679"/>
            <p:cNvSpPr/>
            <p:nvPr/>
          </p:nvSpPr>
          <p:spPr>
            <a:xfrm flipV="1">
              <a:off x="3276599" y="1219200"/>
              <a:ext cx="1" cy="538233"/>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693" name="Group 693"/>
          <p:cNvGrpSpPr/>
          <p:nvPr/>
        </p:nvGrpSpPr>
        <p:grpSpPr>
          <a:xfrm>
            <a:off x="5892800" y="3441298"/>
            <a:ext cx="7158567" cy="2007002"/>
            <a:chOff x="0" y="0"/>
            <a:chExt cx="7158566" cy="2007001"/>
          </a:xfrm>
        </p:grpSpPr>
        <p:pic>
          <p:nvPicPr>
            <p:cNvPr id="681" name="Meiosis 1-4.png"/>
            <p:cNvPicPr>
              <a:picLocks noChangeAspect="1"/>
            </p:cNvPicPr>
            <p:nvPr/>
          </p:nvPicPr>
          <p:blipFill>
            <a:blip r:embed="rId4">
              <a:extLst/>
            </a:blip>
            <a:stretch>
              <a:fillRect/>
            </a:stretch>
          </p:blipFill>
          <p:spPr>
            <a:xfrm>
              <a:off x="2404037" y="317901"/>
              <a:ext cx="1742232" cy="1079501"/>
            </a:xfrm>
            <a:prstGeom prst="rect">
              <a:avLst/>
            </a:prstGeom>
            <a:ln w="25400" cap="flat">
              <a:noFill/>
              <a:miter lim="400000"/>
            </a:ln>
            <a:effectLst>
              <a:outerShdw blurRad="190500" dist="127000" dir="2700000" rotWithShape="0">
                <a:srgbClr val="000000">
                  <a:alpha val="30000"/>
                </a:srgbClr>
              </a:outerShdw>
            </a:effectLst>
          </p:spPr>
        </p:pic>
        <p:sp>
          <p:nvSpPr>
            <p:cNvPr id="682" name="Shape 682"/>
            <p:cNvSpPr/>
            <p:nvPr/>
          </p:nvSpPr>
          <p:spPr>
            <a:xfrm flipH="1">
              <a:off x="4025900" y="775101"/>
              <a:ext cx="719667" cy="4235"/>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83" name="Shape 683"/>
            <p:cNvSpPr/>
            <p:nvPr/>
          </p:nvSpPr>
          <p:spPr>
            <a:xfrm>
              <a:off x="0" y="1176280"/>
              <a:ext cx="180421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lvl1pPr>
            </a:lstStyle>
            <a:p>
              <a:r>
                <a:t>Intermediate cell</a:t>
              </a:r>
            </a:p>
          </p:txBody>
        </p:sp>
        <p:sp>
          <p:nvSpPr>
            <p:cNvPr id="684" name="Shape 684"/>
            <p:cNvSpPr/>
            <p:nvPr/>
          </p:nvSpPr>
          <p:spPr>
            <a:xfrm>
              <a:off x="4775200" y="1176280"/>
              <a:ext cx="180421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lvl1pPr>
            </a:lstStyle>
            <a:p>
              <a:r>
                <a:t>Intermediate cell</a:t>
              </a:r>
            </a:p>
          </p:txBody>
        </p:sp>
        <p:sp>
          <p:nvSpPr>
            <p:cNvPr id="685" name="Shape 685"/>
            <p:cNvSpPr/>
            <p:nvPr/>
          </p:nvSpPr>
          <p:spPr>
            <a:xfrm>
              <a:off x="1612900" y="775101"/>
              <a:ext cx="774886" cy="1"/>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686" name="Meiosis 1-6.png"/>
            <p:cNvPicPr>
              <a:picLocks noChangeAspect="1"/>
            </p:cNvPicPr>
            <p:nvPr/>
          </p:nvPicPr>
          <p:blipFill>
            <a:blip r:embed="rId5">
              <a:extLst/>
            </a:blip>
            <a:stretch>
              <a:fillRect/>
            </a:stretch>
          </p:blipFill>
          <p:spPr>
            <a:xfrm>
              <a:off x="4908550" y="0"/>
              <a:ext cx="1079500" cy="1072668"/>
            </a:xfrm>
            <a:prstGeom prst="rect">
              <a:avLst/>
            </a:prstGeom>
            <a:ln w="25400" cap="flat">
              <a:noFill/>
              <a:miter lim="400000"/>
            </a:ln>
            <a:effectLst>
              <a:outerShdw blurRad="190500" dist="127000" dir="2700000" rotWithShape="0">
                <a:srgbClr val="000000">
                  <a:alpha val="30000"/>
                </a:srgbClr>
              </a:outerShdw>
            </a:effectLst>
          </p:spPr>
        </p:pic>
        <p:pic>
          <p:nvPicPr>
            <p:cNvPr id="687" name="Meiosis 1-5.png"/>
            <p:cNvPicPr>
              <a:picLocks noChangeAspect="1"/>
            </p:cNvPicPr>
            <p:nvPr/>
          </p:nvPicPr>
          <p:blipFill>
            <a:blip r:embed="rId6">
              <a:extLst/>
            </a:blip>
            <a:stretch>
              <a:fillRect/>
            </a:stretch>
          </p:blipFill>
          <p:spPr>
            <a:xfrm>
              <a:off x="469900" y="401"/>
              <a:ext cx="1092200" cy="1085332"/>
            </a:xfrm>
            <a:prstGeom prst="rect">
              <a:avLst/>
            </a:prstGeom>
            <a:ln w="25400" cap="flat">
              <a:noFill/>
              <a:miter lim="400000"/>
            </a:ln>
            <a:effectLst>
              <a:outerShdw blurRad="190500" dist="127000" dir="2700000" rotWithShape="0">
                <a:srgbClr val="000000">
                  <a:alpha val="30000"/>
                </a:srgbClr>
              </a:outerShdw>
            </a:effectLst>
          </p:spPr>
        </p:pic>
        <p:sp>
          <p:nvSpPr>
            <p:cNvPr id="688" name="Shape 688"/>
            <p:cNvSpPr/>
            <p:nvPr/>
          </p:nvSpPr>
          <p:spPr>
            <a:xfrm>
              <a:off x="114300" y="1689501"/>
              <a:ext cx="7044267" cy="1"/>
            </a:xfrm>
            <a:prstGeom prst="line">
              <a:avLst/>
            </a:prstGeom>
            <a:noFill/>
            <a:ln w="63500" cap="flat">
              <a:solidFill>
                <a:srgbClr val="000000"/>
              </a:solidFill>
              <a:prstDash val="sysDot"/>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89" name="Shape 689"/>
            <p:cNvSpPr/>
            <p:nvPr/>
          </p:nvSpPr>
          <p:spPr>
            <a:xfrm flipV="1">
              <a:off x="990600" y="1499001"/>
              <a:ext cx="0" cy="508001"/>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90" name="Shape 690"/>
            <p:cNvSpPr/>
            <p:nvPr/>
          </p:nvSpPr>
          <p:spPr>
            <a:xfrm flipV="1">
              <a:off x="5422900" y="1499001"/>
              <a:ext cx="0" cy="508001"/>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91" name="Shape 691"/>
            <p:cNvSpPr/>
            <p:nvPr/>
          </p:nvSpPr>
          <p:spPr>
            <a:xfrm>
              <a:off x="6045200" y="457601"/>
              <a:ext cx="381000" cy="381001"/>
            </a:xfrm>
            <a:prstGeom prst="ellipse">
              <a:avLst/>
            </a:prstGeom>
            <a:solidFill>
              <a:srgbClr val="006795"/>
            </a:solidFill>
            <a:ln w="25400" cap="flat">
              <a:solidFill>
                <a:srgbClr val="006795"/>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92" name="Shape 692"/>
            <p:cNvSpPr/>
            <p:nvPr/>
          </p:nvSpPr>
          <p:spPr>
            <a:xfrm>
              <a:off x="5981700" y="540449"/>
              <a:ext cx="431800"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defRPr sz="1600" b="1">
                  <a:solidFill>
                    <a:srgbClr val="FFFFFF"/>
                  </a:solidFill>
                </a:defRPr>
              </a:lvl1pPr>
            </a:lstStyle>
            <a:p>
              <a:r>
                <a:t>1N</a:t>
              </a:r>
            </a:p>
          </p:txBody>
        </p:sp>
      </p:grpSp>
      <p:grpSp>
        <p:nvGrpSpPr>
          <p:cNvPr id="701" name="Group 701"/>
          <p:cNvGrpSpPr/>
          <p:nvPr/>
        </p:nvGrpSpPr>
        <p:grpSpPr>
          <a:xfrm>
            <a:off x="5892800" y="2159000"/>
            <a:ext cx="4572000" cy="1574800"/>
            <a:chOff x="0" y="0"/>
            <a:chExt cx="4572000" cy="1574800"/>
          </a:xfrm>
        </p:grpSpPr>
        <p:grpSp>
          <p:nvGrpSpPr>
            <p:cNvPr id="696" name="Group 696"/>
            <p:cNvGrpSpPr/>
            <p:nvPr/>
          </p:nvGrpSpPr>
          <p:grpSpPr>
            <a:xfrm>
              <a:off x="0" y="190500"/>
              <a:ext cx="2260600" cy="736600"/>
              <a:chOff x="0" y="0"/>
              <a:chExt cx="2260600" cy="736600"/>
            </a:xfrm>
          </p:grpSpPr>
          <p:sp>
            <p:nvSpPr>
              <p:cNvPr id="694" name="Shape 694"/>
              <p:cNvSpPr/>
              <p:nvPr/>
            </p:nvSpPr>
            <p:spPr>
              <a:xfrm>
                <a:off x="0" y="0"/>
                <a:ext cx="2260600" cy="736600"/>
              </a:xfrm>
              <a:prstGeom prst="rect">
                <a:avLst/>
              </a:prstGeom>
              <a:solidFill>
                <a:srgbClr val="006795"/>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95" name="Shape 695"/>
              <p:cNvSpPr/>
              <p:nvPr/>
            </p:nvSpPr>
            <p:spPr>
              <a:xfrm>
                <a:off x="89153" y="121778"/>
                <a:ext cx="2070101"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lgn="ctr">
                  <a:tabLst>
                    <a:tab pos="520700" algn="l"/>
                  </a:tabLst>
                  <a:defRPr sz="2000">
                    <a:solidFill>
                      <a:srgbClr val="FFFFFF"/>
                    </a:solidFill>
                    <a:latin typeface="Hoefler Text"/>
                    <a:ea typeface="Hoefler Text"/>
                    <a:cs typeface="Hoefler Text"/>
                    <a:sym typeface="Hoefler Text"/>
                  </a:defRPr>
                </a:pPr>
                <a:r>
                  <a:rPr sz="1800" b="1">
                    <a:latin typeface="+mn-lt"/>
                    <a:ea typeface="+mn-ea"/>
                    <a:cs typeface="+mn-cs"/>
                    <a:sym typeface="Arial"/>
                  </a:rPr>
                  <a:t>First Division</a:t>
                </a:r>
                <a:endParaRPr sz="1800">
                  <a:latin typeface="+mn-lt"/>
                  <a:ea typeface="+mn-ea"/>
                  <a:cs typeface="+mn-cs"/>
                  <a:sym typeface="Arial"/>
                </a:endParaRPr>
              </a:p>
              <a:p>
                <a:pPr algn="ctr">
                  <a:tabLst>
                    <a:tab pos="520700" algn="l"/>
                  </a:tabLst>
                  <a:defRPr sz="2000" i="1">
                    <a:solidFill>
                      <a:srgbClr val="FFFFFF"/>
                    </a:solidFill>
                  </a:defRPr>
                </a:pPr>
                <a:r>
                  <a:rPr sz="1800"/>
                  <a:t>(reduction division)</a:t>
                </a:r>
              </a:p>
            </p:txBody>
          </p:sp>
        </p:grpSp>
        <p:pic>
          <p:nvPicPr>
            <p:cNvPr id="697" name="Meiosis 1-3.png"/>
            <p:cNvPicPr>
              <a:picLocks noChangeAspect="1"/>
            </p:cNvPicPr>
            <p:nvPr/>
          </p:nvPicPr>
          <p:blipFill>
            <a:blip r:embed="rId7">
              <a:extLst/>
            </a:blip>
            <a:stretch>
              <a:fillRect/>
            </a:stretch>
          </p:blipFill>
          <p:spPr>
            <a:xfrm>
              <a:off x="2456761" y="0"/>
              <a:ext cx="1600201" cy="1041699"/>
            </a:xfrm>
            <a:prstGeom prst="rect">
              <a:avLst/>
            </a:prstGeom>
            <a:ln w="25400" cap="flat">
              <a:noFill/>
              <a:miter lim="400000"/>
            </a:ln>
            <a:effectLst>
              <a:outerShdw blurRad="190500" dist="127000" dir="2700000" rotWithShape="0">
                <a:srgbClr val="000000">
                  <a:alpha val="30000"/>
                </a:srgbClr>
              </a:outerShdw>
            </a:effectLst>
          </p:spPr>
        </p:pic>
        <p:sp>
          <p:nvSpPr>
            <p:cNvPr id="698" name="Shape 698"/>
            <p:cNvSpPr/>
            <p:nvPr/>
          </p:nvSpPr>
          <p:spPr>
            <a:xfrm flipH="1" flipV="1">
              <a:off x="3263900" y="965200"/>
              <a:ext cx="12700" cy="609600"/>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99" name="Shape 699"/>
            <p:cNvSpPr/>
            <p:nvPr/>
          </p:nvSpPr>
          <p:spPr>
            <a:xfrm>
              <a:off x="4191000" y="304800"/>
              <a:ext cx="381000" cy="381000"/>
            </a:xfrm>
            <a:prstGeom prst="ellipse">
              <a:avLst/>
            </a:prstGeom>
            <a:solidFill>
              <a:srgbClr val="006795"/>
            </a:solidFill>
            <a:ln w="25400" cap="flat">
              <a:solidFill>
                <a:srgbClr val="006795"/>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00" name="Shape 700"/>
            <p:cNvSpPr/>
            <p:nvPr/>
          </p:nvSpPr>
          <p:spPr>
            <a:xfrm>
              <a:off x="4127500" y="387647"/>
              <a:ext cx="431800"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defRPr sz="1600" b="1">
                  <a:solidFill>
                    <a:srgbClr val="FFFFFF"/>
                  </a:solidFill>
                </a:defRPr>
              </a:lvl1pPr>
            </a:lstStyle>
            <a:p>
              <a:r>
                <a:t>2N</a:t>
              </a:r>
            </a:p>
          </p:txBody>
        </p:sp>
      </p:grpSp>
      <p:grpSp>
        <p:nvGrpSpPr>
          <p:cNvPr id="711" name="Group 711"/>
          <p:cNvGrpSpPr/>
          <p:nvPr/>
        </p:nvGrpSpPr>
        <p:grpSpPr>
          <a:xfrm>
            <a:off x="6108700" y="5435600"/>
            <a:ext cx="6197600" cy="1656081"/>
            <a:chOff x="0" y="0"/>
            <a:chExt cx="6197600" cy="1656080"/>
          </a:xfrm>
        </p:grpSpPr>
        <p:grpSp>
          <p:nvGrpSpPr>
            <p:cNvPr id="704" name="Group 704"/>
            <p:cNvGrpSpPr/>
            <p:nvPr/>
          </p:nvGrpSpPr>
          <p:grpSpPr>
            <a:xfrm>
              <a:off x="1930400" y="0"/>
              <a:ext cx="2260600" cy="736600"/>
              <a:chOff x="0" y="0"/>
              <a:chExt cx="2260600" cy="736600"/>
            </a:xfrm>
          </p:grpSpPr>
          <p:sp>
            <p:nvSpPr>
              <p:cNvPr id="702" name="Shape 702"/>
              <p:cNvSpPr/>
              <p:nvPr/>
            </p:nvSpPr>
            <p:spPr>
              <a:xfrm>
                <a:off x="0" y="0"/>
                <a:ext cx="2260600" cy="736600"/>
              </a:xfrm>
              <a:prstGeom prst="rect">
                <a:avLst/>
              </a:prstGeom>
              <a:solidFill>
                <a:srgbClr val="006795"/>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03" name="Shape 703"/>
              <p:cNvSpPr/>
              <p:nvPr/>
            </p:nvSpPr>
            <p:spPr>
              <a:xfrm>
                <a:off x="152653" y="121778"/>
                <a:ext cx="1955801"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lgn="ctr">
                  <a:tabLst>
                    <a:tab pos="520700" algn="l"/>
                  </a:tabLst>
                  <a:defRPr sz="2000">
                    <a:solidFill>
                      <a:srgbClr val="FFFFFF"/>
                    </a:solidFill>
                    <a:latin typeface="Hoefler Text"/>
                    <a:ea typeface="Hoefler Text"/>
                    <a:cs typeface="Hoefler Text"/>
                    <a:sym typeface="Hoefler Text"/>
                  </a:defRPr>
                </a:pPr>
                <a:r>
                  <a:rPr sz="1800" b="1">
                    <a:latin typeface="+mn-lt"/>
                    <a:ea typeface="+mn-ea"/>
                    <a:cs typeface="+mn-cs"/>
                    <a:sym typeface="Arial"/>
                  </a:rPr>
                  <a:t>Second Division</a:t>
                </a:r>
                <a:endParaRPr sz="1800">
                  <a:latin typeface="+mn-lt"/>
                  <a:ea typeface="+mn-ea"/>
                  <a:cs typeface="+mn-cs"/>
                  <a:sym typeface="Arial"/>
                </a:endParaRPr>
              </a:p>
              <a:p>
                <a:pPr algn="ctr">
                  <a:tabLst>
                    <a:tab pos="520700" algn="l"/>
                  </a:tabLst>
                  <a:defRPr sz="2000" i="1">
                    <a:solidFill>
                      <a:srgbClr val="FFFFFF"/>
                    </a:solidFill>
                  </a:defRPr>
                </a:pPr>
                <a:r>
                  <a:rPr sz="1800"/>
                  <a:t>('mitotic' division)</a:t>
                </a:r>
              </a:p>
            </p:txBody>
          </p:sp>
        </p:grpSp>
        <p:pic>
          <p:nvPicPr>
            <p:cNvPr id="705" name="Meiosis 2-4.png"/>
            <p:cNvPicPr>
              <a:picLocks noChangeAspect="1"/>
            </p:cNvPicPr>
            <p:nvPr/>
          </p:nvPicPr>
          <p:blipFill>
            <a:blip r:embed="rId8">
              <a:extLst/>
            </a:blip>
            <a:stretch>
              <a:fillRect/>
            </a:stretch>
          </p:blipFill>
          <p:spPr>
            <a:xfrm>
              <a:off x="4546600" y="101600"/>
              <a:ext cx="1409700" cy="1094913"/>
            </a:xfrm>
            <a:prstGeom prst="rect">
              <a:avLst/>
            </a:prstGeom>
            <a:ln w="25400" cap="flat">
              <a:noFill/>
              <a:miter lim="400000"/>
            </a:ln>
            <a:effectLst>
              <a:outerShdw blurRad="190500" dist="127000" dir="2700000" rotWithShape="0">
                <a:srgbClr val="000000">
                  <a:alpha val="30000"/>
                </a:srgbClr>
              </a:outerShdw>
            </a:effectLst>
          </p:spPr>
        </p:pic>
        <p:pic>
          <p:nvPicPr>
            <p:cNvPr id="706" name="Meiosis 2-3.png"/>
            <p:cNvPicPr>
              <a:picLocks noChangeAspect="1"/>
            </p:cNvPicPr>
            <p:nvPr/>
          </p:nvPicPr>
          <p:blipFill>
            <a:blip r:embed="rId9">
              <a:extLst/>
            </a:blip>
            <a:stretch>
              <a:fillRect/>
            </a:stretch>
          </p:blipFill>
          <p:spPr>
            <a:xfrm>
              <a:off x="0" y="76200"/>
              <a:ext cx="1511301" cy="1172950"/>
            </a:xfrm>
            <a:prstGeom prst="rect">
              <a:avLst/>
            </a:prstGeom>
            <a:ln w="25400" cap="flat">
              <a:noFill/>
              <a:miter lim="400000"/>
            </a:ln>
            <a:effectLst>
              <a:outerShdw blurRad="190500" dist="127000" dir="2700000" rotWithShape="0">
                <a:srgbClr val="000000">
                  <a:alpha val="30000"/>
                </a:srgbClr>
              </a:outerShdw>
            </a:effectLst>
          </p:spPr>
        </p:pic>
        <p:sp>
          <p:nvSpPr>
            <p:cNvPr id="707" name="Shape 707"/>
            <p:cNvSpPr/>
            <p:nvPr/>
          </p:nvSpPr>
          <p:spPr>
            <a:xfrm flipH="1" flipV="1">
              <a:off x="774700" y="1257300"/>
              <a:ext cx="137160" cy="388620"/>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08" name="Shape 708"/>
            <p:cNvSpPr/>
            <p:nvPr/>
          </p:nvSpPr>
          <p:spPr>
            <a:xfrm flipV="1">
              <a:off x="4986019" y="1270000"/>
              <a:ext cx="220981" cy="386081"/>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09" name="Shape 709"/>
            <p:cNvSpPr/>
            <p:nvPr/>
          </p:nvSpPr>
          <p:spPr>
            <a:xfrm>
              <a:off x="5816600" y="1016000"/>
              <a:ext cx="381000" cy="381000"/>
            </a:xfrm>
            <a:prstGeom prst="ellipse">
              <a:avLst/>
            </a:prstGeom>
            <a:solidFill>
              <a:srgbClr val="006795"/>
            </a:solidFill>
            <a:ln w="25400" cap="flat">
              <a:solidFill>
                <a:srgbClr val="006795"/>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10" name="Shape 710"/>
            <p:cNvSpPr/>
            <p:nvPr/>
          </p:nvSpPr>
          <p:spPr>
            <a:xfrm>
              <a:off x="5753100" y="1098847"/>
              <a:ext cx="431800"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defRPr sz="1600" b="1">
                  <a:solidFill>
                    <a:srgbClr val="FFFFFF"/>
                  </a:solidFill>
                </a:defRPr>
              </a:lvl1pPr>
            </a:lstStyle>
            <a:p>
              <a:r>
                <a:t>1N</a:t>
              </a:r>
            </a:p>
          </p:txBody>
        </p:sp>
      </p:grpSp>
      <p:grpSp>
        <p:nvGrpSpPr>
          <p:cNvPr id="723" name="Group 723"/>
          <p:cNvGrpSpPr/>
          <p:nvPr/>
        </p:nvGrpSpPr>
        <p:grpSpPr>
          <a:xfrm>
            <a:off x="5994400" y="7137400"/>
            <a:ext cx="6299200" cy="2438401"/>
            <a:chOff x="0" y="0"/>
            <a:chExt cx="6299200" cy="2438400"/>
          </a:xfrm>
        </p:grpSpPr>
        <p:pic>
          <p:nvPicPr>
            <p:cNvPr id="712" name="Gametes 1.png"/>
            <p:cNvPicPr>
              <a:picLocks noChangeAspect="1"/>
            </p:cNvPicPr>
            <p:nvPr/>
          </p:nvPicPr>
          <p:blipFill>
            <a:blip r:embed="rId10">
              <a:extLst/>
            </a:blip>
            <a:stretch>
              <a:fillRect/>
            </a:stretch>
          </p:blipFill>
          <p:spPr>
            <a:xfrm>
              <a:off x="0" y="1333500"/>
              <a:ext cx="2349500" cy="815529"/>
            </a:xfrm>
            <a:prstGeom prst="rect">
              <a:avLst/>
            </a:prstGeom>
            <a:ln w="25400" cap="flat">
              <a:noFill/>
              <a:miter lim="400000"/>
            </a:ln>
            <a:effectLst>
              <a:outerShdw blurRad="190500" dist="127000" dir="2700000" rotWithShape="0">
                <a:srgbClr val="000000">
                  <a:alpha val="30000"/>
                </a:srgbClr>
              </a:outerShdw>
            </a:effectLst>
          </p:spPr>
        </p:pic>
        <p:pic>
          <p:nvPicPr>
            <p:cNvPr id="713" name="Gametes 2.png"/>
            <p:cNvPicPr>
              <a:picLocks noChangeAspect="1"/>
            </p:cNvPicPr>
            <p:nvPr/>
          </p:nvPicPr>
          <p:blipFill>
            <a:blip r:embed="rId11">
              <a:extLst/>
            </a:blip>
            <a:stretch>
              <a:fillRect/>
            </a:stretch>
          </p:blipFill>
          <p:spPr>
            <a:xfrm>
              <a:off x="3924300" y="1320800"/>
              <a:ext cx="2298700" cy="813585"/>
            </a:xfrm>
            <a:prstGeom prst="rect">
              <a:avLst/>
            </a:prstGeom>
            <a:ln w="25400" cap="flat">
              <a:noFill/>
              <a:miter lim="400000"/>
            </a:ln>
            <a:effectLst>
              <a:outerShdw blurRad="190500" dist="127000" dir="2700000" rotWithShape="0">
                <a:srgbClr val="000000">
                  <a:alpha val="30000"/>
                </a:srgbClr>
              </a:outerShdw>
            </a:effectLst>
          </p:spPr>
        </p:pic>
        <p:sp>
          <p:nvSpPr>
            <p:cNvPr id="714" name="Shape 714"/>
            <p:cNvSpPr/>
            <p:nvPr/>
          </p:nvSpPr>
          <p:spPr>
            <a:xfrm>
              <a:off x="2235200" y="1645778"/>
              <a:ext cx="1701800" cy="79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lgn="ctr">
                <a:tabLst>
                  <a:tab pos="520700" algn="l"/>
                </a:tabLst>
              </a:pPr>
              <a:r>
                <a:t>Gametes</a:t>
              </a:r>
              <a:br/>
              <a:r>
                <a:t>(eggs or sperm)</a:t>
              </a:r>
            </a:p>
          </p:txBody>
        </p:sp>
        <p:sp>
          <p:nvSpPr>
            <p:cNvPr id="715" name="Shape 715"/>
            <p:cNvSpPr/>
            <p:nvPr/>
          </p:nvSpPr>
          <p:spPr>
            <a:xfrm flipV="1">
              <a:off x="647700" y="1229359"/>
              <a:ext cx="358141" cy="324275"/>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16" name="Shape 716"/>
            <p:cNvSpPr/>
            <p:nvPr/>
          </p:nvSpPr>
          <p:spPr>
            <a:xfrm flipH="1" flipV="1">
              <a:off x="1270000" y="1229359"/>
              <a:ext cx="347134" cy="324275"/>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17" name="Shape 717"/>
            <p:cNvSpPr/>
            <p:nvPr/>
          </p:nvSpPr>
          <p:spPr>
            <a:xfrm flipV="1">
              <a:off x="4521200" y="1229359"/>
              <a:ext cx="358141" cy="324275"/>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18" name="Shape 718"/>
            <p:cNvSpPr/>
            <p:nvPr/>
          </p:nvSpPr>
          <p:spPr>
            <a:xfrm flipH="1" flipV="1">
              <a:off x="5143500" y="1229359"/>
              <a:ext cx="347134" cy="324275"/>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719" name="Meiosis 2-6.png"/>
            <p:cNvPicPr>
              <a:picLocks noChangeAspect="1"/>
            </p:cNvPicPr>
            <p:nvPr/>
          </p:nvPicPr>
          <p:blipFill>
            <a:blip r:embed="rId12">
              <a:extLst/>
            </a:blip>
            <a:stretch>
              <a:fillRect/>
            </a:stretch>
          </p:blipFill>
          <p:spPr>
            <a:xfrm>
              <a:off x="4076700" y="0"/>
              <a:ext cx="1755053" cy="1092200"/>
            </a:xfrm>
            <a:prstGeom prst="rect">
              <a:avLst/>
            </a:prstGeom>
            <a:ln w="25400" cap="flat">
              <a:noFill/>
              <a:miter lim="400000"/>
            </a:ln>
            <a:effectLst>
              <a:outerShdw blurRad="190500" dist="127000" dir="2700000" rotWithShape="0">
                <a:srgbClr val="000000">
                  <a:alpha val="30000"/>
                </a:srgbClr>
              </a:outerShdw>
            </a:effectLst>
          </p:spPr>
        </p:pic>
        <p:pic>
          <p:nvPicPr>
            <p:cNvPr id="720" name="Meiosis 2-5.png"/>
            <p:cNvPicPr>
              <a:picLocks noChangeAspect="1"/>
            </p:cNvPicPr>
            <p:nvPr/>
          </p:nvPicPr>
          <p:blipFill>
            <a:blip r:embed="rId13">
              <a:extLst/>
            </a:blip>
            <a:stretch>
              <a:fillRect/>
            </a:stretch>
          </p:blipFill>
          <p:spPr>
            <a:xfrm>
              <a:off x="228600" y="38100"/>
              <a:ext cx="1785895" cy="1092200"/>
            </a:xfrm>
            <a:prstGeom prst="rect">
              <a:avLst/>
            </a:prstGeom>
            <a:ln w="25400" cap="flat">
              <a:noFill/>
              <a:miter lim="400000"/>
            </a:ln>
            <a:effectLst>
              <a:outerShdw blurRad="190500" dist="127000" dir="2700000" rotWithShape="0">
                <a:srgbClr val="000000">
                  <a:alpha val="30000"/>
                </a:srgbClr>
              </a:outerShdw>
            </a:effectLst>
          </p:spPr>
        </p:pic>
        <p:sp>
          <p:nvSpPr>
            <p:cNvPr id="721" name="Shape 721"/>
            <p:cNvSpPr/>
            <p:nvPr/>
          </p:nvSpPr>
          <p:spPr>
            <a:xfrm>
              <a:off x="5918200" y="901700"/>
              <a:ext cx="381000" cy="381000"/>
            </a:xfrm>
            <a:prstGeom prst="ellipse">
              <a:avLst/>
            </a:prstGeom>
            <a:solidFill>
              <a:srgbClr val="006795"/>
            </a:solidFill>
            <a:ln w="25400" cap="flat">
              <a:solidFill>
                <a:srgbClr val="006795"/>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2" name="Shape 722"/>
            <p:cNvSpPr/>
            <p:nvPr/>
          </p:nvSpPr>
          <p:spPr>
            <a:xfrm>
              <a:off x="5854700" y="984547"/>
              <a:ext cx="431800"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defRPr sz="1600" b="1">
                  <a:solidFill>
                    <a:srgbClr val="FFFFFF"/>
                  </a:solidFill>
                </a:defRPr>
              </a:lvl1pPr>
            </a:lstStyle>
            <a:p>
              <a:r>
                <a:t>1N</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6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6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3" nodeType="clickEffect">
                                  <p:stCondLst>
                                    <p:cond delay="0"/>
                                  </p:stCondLst>
                                  <p:iterate>
                                    <p:tmAbs val="0"/>
                                  </p:iterate>
                                  <p:childTnLst>
                                    <p:set>
                                      <p:cBhvr>
                                        <p:cTn id="32" fill="hold"/>
                                        <p:tgtEl>
                                          <p:spTgt spid="68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4" nodeType="clickEffect">
                                  <p:stCondLst>
                                    <p:cond delay="0"/>
                                  </p:stCondLst>
                                  <p:iterate>
                                    <p:tmAbs val="0"/>
                                  </p:iterate>
                                  <p:childTnLst>
                                    <p:set>
                                      <p:cBhvr>
                                        <p:cTn id="36" fill="hold"/>
                                        <p:tgtEl>
                                          <p:spTgt spid="7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5" nodeType="clickEffect">
                                  <p:stCondLst>
                                    <p:cond delay="0"/>
                                  </p:stCondLst>
                                  <p:iterate>
                                    <p:tmAbs val="0"/>
                                  </p:iterate>
                                  <p:childTnLst>
                                    <p:set>
                                      <p:cBhvr>
                                        <p:cTn id="40" fill="hold"/>
                                        <p:tgtEl>
                                          <p:spTgt spid="6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6" nodeType="clickEffect">
                                  <p:stCondLst>
                                    <p:cond delay="0"/>
                                  </p:stCondLst>
                                  <p:iterate>
                                    <p:tmAbs val="0"/>
                                  </p:iterate>
                                  <p:childTnLst>
                                    <p:set>
                                      <p:cBhvr>
                                        <p:cTn id="44" fill="hold"/>
                                        <p:tgtEl>
                                          <p:spTgt spid="7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7" nodeType="clickEffect">
                                  <p:stCondLst>
                                    <p:cond delay="0"/>
                                  </p:stCondLst>
                                  <p:iterate>
                                    <p:tmAbs val="0"/>
                                  </p:iterate>
                                  <p:childTnLst>
                                    <p:set>
                                      <p:cBhvr>
                                        <p:cTn id="48" fill="hold"/>
                                        <p:tgtEl>
                                          <p:spTgt spid="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1" build="p" bldLvl="5" animBg="1" advAuto="0"/>
      <p:bldP spid="672" grpId="2" animBg="1" advAuto="0"/>
      <p:bldP spid="680" grpId="3" animBg="1" advAuto="0"/>
      <p:bldP spid="693" grpId="5" animBg="1" advAuto="0"/>
      <p:bldP spid="701" grpId="4" animBg="1" advAuto="0"/>
      <p:bldP spid="711" grpId="6" animBg="1" advAuto="0"/>
      <p:bldP spid="723" grpId="7"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lvl1pPr>
              <a:tabLst>
                <a:tab pos="952500" algn="l"/>
              </a:tabLst>
            </a:lvl1pPr>
          </a:lstStyle>
          <a:p>
            <a:r>
              <a:t>Meiosis I</a:t>
            </a:r>
          </a:p>
        </p:txBody>
      </p:sp>
      <p:sp>
        <p:nvSpPr>
          <p:cNvPr id="726" name="Shape 726"/>
          <p:cNvSpPr>
            <a:spLocks noGrp="1"/>
          </p:cNvSpPr>
          <p:nvPr>
            <p:ph type="body" sz="quarter" idx="1"/>
          </p:nvPr>
        </p:nvSpPr>
        <p:spPr>
          <a:xfrm>
            <a:off x="368300" y="1790700"/>
            <a:ext cx="5125095" cy="3441750"/>
          </a:xfrm>
          <a:prstGeom prst="rect">
            <a:avLst/>
          </a:prstGeom>
        </p:spPr>
        <p:txBody>
          <a:bodyPr/>
          <a:lstStyle/>
          <a:p>
            <a:pPr>
              <a:lnSpc>
                <a:spcPts val="3200"/>
              </a:lnSpc>
              <a:tabLst>
                <a:tab pos="1016000" algn="l"/>
              </a:tabLst>
            </a:pPr>
            <a:r>
              <a:t>The </a:t>
            </a:r>
            <a:r>
              <a:rPr b="1">
                <a:solidFill>
                  <a:srgbClr val="006994"/>
                </a:solidFill>
              </a:rPr>
              <a:t>first division</a:t>
            </a:r>
            <a:r>
              <a:t> of meiosis is called a ‘</a:t>
            </a:r>
            <a:r>
              <a:rPr b="1">
                <a:solidFill>
                  <a:srgbClr val="006994"/>
                </a:solidFill>
              </a:rPr>
              <a:t>reduction</a:t>
            </a:r>
            <a:r>
              <a:t>’ division because it reduces (halves) the number of chromosomes.</a:t>
            </a:r>
          </a:p>
          <a:p>
            <a:pPr>
              <a:lnSpc>
                <a:spcPts val="3200"/>
              </a:lnSpc>
              <a:tabLst>
                <a:tab pos="1016000" algn="l"/>
              </a:tabLst>
            </a:pPr>
            <a:r>
              <a:t>One chromosome from each homologous pair is donated to each intermediate cell.</a:t>
            </a:r>
          </a:p>
        </p:txBody>
      </p:sp>
      <p:grpSp>
        <p:nvGrpSpPr>
          <p:cNvPr id="733" name="Group 733"/>
          <p:cNvGrpSpPr/>
          <p:nvPr/>
        </p:nvGrpSpPr>
        <p:grpSpPr>
          <a:xfrm>
            <a:off x="6497911" y="6591300"/>
            <a:ext cx="3776389" cy="2674833"/>
            <a:chOff x="0" y="0"/>
            <a:chExt cx="3776388" cy="2674832"/>
          </a:xfrm>
        </p:grpSpPr>
        <p:pic>
          <p:nvPicPr>
            <p:cNvPr id="727" name="mit4.pdf"/>
            <p:cNvPicPr>
              <a:picLocks noChangeAspect="1"/>
            </p:cNvPicPr>
            <p:nvPr/>
          </p:nvPicPr>
          <p:blipFill>
            <a:blip r:embed="rId2">
              <a:extLst/>
            </a:blip>
            <a:stretch>
              <a:fillRect/>
            </a:stretch>
          </p:blipFill>
          <p:spPr>
            <a:xfrm>
              <a:off x="0" y="469900"/>
              <a:ext cx="2768600" cy="2204933"/>
            </a:xfrm>
            <a:prstGeom prst="rect">
              <a:avLst/>
            </a:prstGeom>
            <a:ln w="25400" cap="flat">
              <a:noFill/>
              <a:miter lim="400000"/>
            </a:ln>
            <a:effectLst>
              <a:outerShdw blurRad="88900" dist="88900" dir="3000000" rotWithShape="0">
                <a:srgbClr val="000000">
                  <a:alpha val="41000"/>
                </a:srgbClr>
              </a:outerShdw>
            </a:effectLst>
          </p:spPr>
        </p:pic>
        <p:grpSp>
          <p:nvGrpSpPr>
            <p:cNvPr id="732" name="Group 732"/>
            <p:cNvGrpSpPr/>
            <p:nvPr/>
          </p:nvGrpSpPr>
          <p:grpSpPr>
            <a:xfrm>
              <a:off x="1198288" y="0"/>
              <a:ext cx="2578101" cy="656167"/>
              <a:chOff x="0" y="0"/>
              <a:chExt cx="2578100" cy="656166"/>
            </a:xfrm>
          </p:grpSpPr>
          <p:sp>
            <p:nvSpPr>
              <p:cNvPr id="728" name="Shape 728"/>
              <p:cNvSpPr/>
              <p:nvPr/>
            </p:nvSpPr>
            <p:spPr>
              <a:xfrm flipV="1">
                <a:off x="0" y="0"/>
                <a:ext cx="16934" cy="656167"/>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731" name="Group 731"/>
              <p:cNvGrpSpPr/>
              <p:nvPr/>
            </p:nvGrpSpPr>
            <p:grpSpPr>
              <a:xfrm>
                <a:off x="876300" y="190500"/>
                <a:ext cx="1701800" cy="444500"/>
                <a:chOff x="0" y="0"/>
                <a:chExt cx="1701800" cy="444500"/>
              </a:xfrm>
            </p:grpSpPr>
            <p:sp>
              <p:nvSpPr>
                <p:cNvPr id="729" name="Shape 729"/>
                <p:cNvSpPr/>
                <p:nvPr/>
              </p:nvSpPr>
              <p:spPr>
                <a:xfrm>
                  <a:off x="0" y="0"/>
                  <a:ext cx="1701800" cy="4445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0" name="Shape 730"/>
                <p:cNvSpPr/>
                <p:nvPr/>
              </p:nvSpPr>
              <p:spPr>
                <a:xfrm>
                  <a:off x="88900" y="101600"/>
                  <a:ext cx="15240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b="1">
                      <a:solidFill>
                        <a:srgbClr val="FFFFFF"/>
                      </a:solidFill>
                    </a:defRPr>
                  </a:lvl1pPr>
                </a:lstStyle>
                <a:p>
                  <a:r>
                    <a:t>Anaphase 1</a:t>
                  </a:r>
                </a:p>
              </p:txBody>
            </p:sp>
          </p:grpSp>
        </p:grpSp>
      </p:grpSp>
      <p:grpSp>
        <p:nvGrpSpPr>
          <p:cNvPr id="746" name="Group 746"/>
          <p:cNvGrpSpPr/>
          <p:nvPr/>
        </p:nvGrpSpPr>
        <p:grpSpPr>
          <a:xfrm>
            <a:off x="3975100" y="7073900"/>
            <a:ext cx="8724900" cy="2088022"/>
            <a:chOff x="0" y="0"/>
            <a:chExt cx="8724900" cy="2088021"/>
          </a:xfrm>
        </p:grpSpPr>
        <p:pic>
          <p:nvPicPr>
            <p:cNvPr id="734" name="mit5pdf.pdf"/>
            <p:cNvPicPr>
              <a:picLocks noChangeAspect="1"/>
            </p:cNvPicPr>
            <p:nvPr/>
          </p:nvPicPr>
          <p:blipFill>
            <a:blip r:embed="rId3">
              <a:extLst/>
            </a:blip>
            <a:stretch>
              <a:fillRect/>
            </a:stretch>
          </p:blipFill>
          <p:spPr>
            <a:xfrm>
              <a:off x="152400" y="177800"/>
              <a:ext cx="7530353" cy="1828800"/>
            </a:xfrm>
            <a:prstGeom prst="rect">
              <a:avLst/>
            </a:prstGeom>
            <a:ln w="25400" cap="flat">
              <a:noFill/>
              <a:miter lim="400000"/>
            </a:ln>
            <a:effectLst>
              <a:outerShdw blurRad="88900" dist="88900" dir="3000000" rotWithShape="0">
                <a:srgbClr val="000000">
                  <a:alpha val="41000"/>
                </a:srgbClr>
              </a:outerShdw>
            </a:effectLst>
          </p:spPr>
        </p:pic>
        <p:grpSp>
          <p:nvGrpSpPr>
            <p:cNvPr id="745" name="Group 745"/>
            <p:cNvGrpSpPr/>
            <p:nvPr/>
          </p:nvGrpSpPr>
          <p:grpSpPr>
            <a:xfrm>
              <a:off x="0" y="0"/>
              <a:ext cx="8724900" cy="2088022"/>
              <a:chOff x="0" y="0"/>
              <a:chExt cx="8724900" cy="2088021"/>
            </a:xfrm>
          </p:grpSpPr>
          <p:grpSp>
            <p:nvGrpSpPr>
              <p:cNvPr id="737" name="Group 737"/>
              <p:cNvGrpSpPr/>
              <p:nvPr/>
            </p:nvGrpSpPr>
            <p:grpSpPr>
              <a:xfrm>
                <a:off x="7023100" y="0"/>
                <a:ext cx="1701800" cy="444500"/>
                <a:chOff x="0" y="0"/>
                <a:chExt cx="1701800" cy="444500"/>
              </a:xfrm>
            </p:grpSpPr>
            <p:sp>
              <p:nvSpPr>
                <p:cNvPr id="735" name="Shape 735"/>
                <p:cNvSpPr/>
                <p:nvPr/>
              </p:nvSpPr>
              <p:spPr>
                <a:xfrm>
                  <a:off x="0" y="0"/>
                  <a:ext cx="1701800" cy="4445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6" name="Shape 736"/>
                <p:cNvSpPr/>
                <p:nvPr/>
              </p:nvSpPr>
              <p:spPr>
                <a:xfrm>
                  <a:off x="88900" y="101600"/>
                  <a:ext cx="15240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b="1">
                      <a:solidFill>
                        <a:srgbClr val="FFFFFF"/>
                      </a:solidFill>
                    </a:defRPr>
                  </a:lvl1pPr>
                </a:lstStyle>
                <a:p>
                  <a:r>
                    <a:t>Telophase 1</a:t>
                  </a:r>
                </a:p>
              </p:txBody>
            </p:sp>
          </p:grpSp>
          <p:grpSp>
            <p:nvGrpSpPr>
              <p:cNvPr id="740" name="Group 740"/>
              <p:cNvGrpSpPr/>
              <p:nvPr/>
            </p:nvGrpSpPr>
            <p:grpSpPr>
              <a:xfrm>
                <a:off x="7607300" y="596900"/>
                <a:ext cx="508000" cy="482600"/>
                <a:chOff x="0" y="0"/>
                <a:chExt cx="508000" cy="482600"/>
              </a:xfrm>
            </p:grpSpPr>
            <p:sp>
              <p:nvSpPr>
                <p:cNvPr id="738" name="Shape 738"/>
                <p:cNvSpPr/>
                <p:nvPr/>
              </p:nvSpPr>
              <p:spPr>
                <a:xfrm>
                  <a:off x="12700" y="0"/>
                  <a:ext cx="495300" cy="4826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9" name="Shape 739"/>
                <p:cNvSpPr/>
                <p:nvPr/>
              </p:nvSpPr>
              <p:spPr>
                <a:xfrm>
                  <a:off x="0" y="101600"/>
                  <a:ext cx="4192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1N</a:t>
                  </a:r>
                </a:p>
              </p:txBody>
            </p:sp>
          </p:grpSp>
          <p:sp>
            <p:nvSpPr>
              <p:cNvPr id="741" name="Shape 741"/>
              <p:cNvSpPr/>
              <p:nvPr/>
            </p:nvSpPr>
            <p:spPr>
              <a:xfrm flipH="1" flipV="1">
                <a:off x="5012266" y="935566"/>
                <a:ext cx="808568" cy="2"/>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42" name="Shape 742"/>
              <p:cNvSpPr/>
              <p:nvPr/>
            </p:nvSpPr>
            <p:spPr>
              <a:xfrm>
                <a:off x="1752600" y="939800"/>
                <a:ext cx="698500" cy="127"/>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43" name="Shape 743"/>
              <p:cNvSpPr/>
              <p:nvPr/>
            </p:nvSpPr>
            <p:spPr>
              <a:xfrm>
                <a:off x="5613400" y="1828800"/>
                <a:ext cx="180421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Intermediate cell</a:t>
                </a:r>
              </a:p>
            </p:txBody>
          </p:sp>
          <p:sp>
            <p:nvSpPr>
              <p:cNvPr id="744" name="Shape 744"/>
              <p:cNvSpPr/>
              <p:nvPr/>
            </p:nvSpPr>
            <p:spPr>
              <a:xfrm>
                <a:off x="0" y="1828800"/>
                <a:ext cx="180421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Intermediate cell</a:t>
                </a:r>
              </a:p>
            </p:txBody>
          </p:sp>
        </p:grpSp>
      </p:grpSp>
      <p:grpSp>
        <p:nvGrpSpPr>
          <p:cNvPr id="755" name="Group 755"/>
          <p:cNvGrpSpPr/>
          <p:nvPr/>
        </p:nvGrpSpPr>
        <p:grpSpPr>
          <a:xfrm>
            <a:off x="6591300" y="4613543"/>
            <a:ext cx="5867400" cy="2396857"/>
            <a:chOff x="0" y="0"/>
            <a:chExt cx="5867400" cy="2396856"/>
          </a:xfrm>
        </p:grpSpPr>
        <p:pic>
          <p:nvPicPr>
            <p:cNvPr id="747" name="mit3.pdf"/>
            <p:cNvPicPr>
              <a:picLocks noChangeAspect="1"/>
            </p:cNvPicPr>
            <p:nvPr/>
          </p:nvPicPr>
          <p:blipFill>
            <a:blip r:embed="rId4">
              <a:extLst/>
            </a:blip>
            <a:stretch>
              <a:fillRect/>
            </a:stretch>
          </p:blipFill>
          <p:spPr>
            <a:xfrm>
              <a:off x="0" y="352156"/>
              <a:ext cx="2567406" cy="2044701"/>
            </a:xfrm>
            <a:prstGeom prst="rect">
              <a:avLst/>
            </a:prstGeom>
            <a:ln w="25400" cap="flat">
              <a:noFill/>
              <a:miter lim="400000"/>
            </a:ln>
            <a:effectLst>
              <a:outerShdw blurRad="88900" dist="88900" dir="3000000" rotWithShape="0">
                <a:srgbClr val="000000">
                  <a:alpha val="41000"/>
                </a:srgbClr>
              </a:outerShdw>
            </a:effectLst>
          </p:spPr>
        </p:pic>
        <p:grpSp>
          <p:nvGrpSpPr>
            <p:cNvPr id="754" name="Group 754"/>
            <p:cNvGrpSpPr/>
            <p:nvPr/>
          </p:nvGrpSpPr>
          <p:grpSpPr>
            <a:xfrm>
              <a:off x="1121833" y="0"/>
              <a:ext cx="4745567" cy="1380857"/>
              <a:chOff x="0" y="0"/>
              <a:chExt cx="4745566" cy="1380856"/>
            </a:xfrm>
          </p:grpSpPr>
          <p:sp>
            <p:nvSpPr>
              <p:cNvPr id="748" name="Shape 748"/>
              <p:cNvSpPr/>
              <p:nvPr/>
            </p:nvSpPr>
            <p:spPr>
              <a:xfrm>
                <a:off x="1595966" y="898256"/>
                <a:ext cx="495301" cy="482601"/>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49" name="Shape 749"/>
              <p:cNvSpPr/>
              <p:nvPr/>
            </p:nvSpPr>
            <p:spPr>
              <a:xfrm>
                <a:off x="1595966" y="999856"/>
                <a:ext cx="419225"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2N</a:t>
                </a:r>
              </a:p>
            </p:txBody>
          </p:sp>
          <p:sp>
            <p:nvSpPr>
              <p:cNvPr id="750" name="Shape 750"/>
              <p:cNvSpPr/>
              <p:nvPr/>
            </p:nvSpPr>
            <p:spPr>
              <a:xfrm>
                <a:off x="859366" y="301356"/>
                <a:ext cx="1701801" cy="444501"/>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1" name="Shape 751"/>
              <p:cNvSpPr/>
              <p:nvPr/>
            </p:nvSpPr>
            <p:spPr>
              <a:xfrm>
                <a:off x="910166" y="402956"/>
                <a:ext cx="1587501"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b="1">
                    <a:solidFill>
                      <a:srgbClr val="FFFFFF"/>
                    </a:solidFill>
                  </a:defRPr>
                </a:lvl1pPr>
              </a:lstStyle>
              <a:p>
                <a:r>
                  <a:t>Metaphase 1</a:t>
                </a:r>
              </a:p>
            </p:txBody>
          </p:sp>
          <p:sp>
            <p:nvSpPr>
              <p:cNvPr id="752" name="Shape 752"/>
              <p:cNvSpPr/>
              <p:nvPr/>
            </p:nvSpPr>
            <p:spPr>
              <a:xfrm flipV="1">
                <a:off x="-1" y="0"/>
                <a:ext cx="2" cy="635791"/>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53" name="Shape 753"/>
              <p:cNvSpPr/>
              <p:nvPr/>
            </p:nvSpPr>
            <p:spPr>
              <a:xfrm>
                <a:off x="2878666" y="250556"/>
                <a:ext cx="1866901" cy="564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lvl1pPr>
              </a:lstStyle>
              <a:p>
                <a:r>
                  <a:t>Bivalents line up on the equator</a:t>
                </a:r>
              </a:p>
            </p:txBody>
          </p:sp>
        </p:grpSp>
      </p:grpSp>
      <p:grpSp>
        <p:nvGrpSpPr>
          <p:cNvPr id="766" name="Group 766"/>
          <p:cNvGrpSpPr/>
          <p:nvPr/>
        </p:nvGrpSpPr>
        <p:grpSpPr>
          <a:xfrm>
            <a:off x="6794500" y="2286000"/>
            <a:ext cx="5511800" cy="2921000"/>
            <a:chOff x="0" y="0"/>
            <a:chExt cx="5511800" cy="2920999"/>
          </a:xfrm>
        </p:grpSpPr>
        <p:pic>
          <p:nvPicPr>
            <p:cNvPr id="756" name="mit2.pdf"/>
            <p:cNvPicPr>
              <a:picLocks noChangeAspect="1"/>
            </p:cNvPicPr>
            <p:nvPr/>
          </p:nvPicPr>
          <p:blipFill>
            <a:blip r:embed="rId5">
              <a:extLst/>
            </a:blip>
            <a:stretch>
              <a:fillRect/>
            </a:stretch>
          </p:blipFill>
          <p:spPr>
            <a:xfrm>
              <a:off x="0" y="444500"/>
              <a:ext cx="2492076" cy="2476500"/>
            </a:xfrm>
            <a:prstGeom prst="rect">
              <a:avLst/>
            </a:prstGeom>
            <a:ln w="25400" cap="flat">
              <a:noFill/>
              <a:miter lim="400000"/>
            </a:ln>
            <a:effectLst>
              <a:outerShdw blurRad="88900" dist="88900" dir="3000000" rotWithShape="0">
                <a:srgbClr val="000000">
                  <a:alpha val="41000"/>
                </a:srgbClr>
              </a:outerShdw>
            </a:effectLst>
          </p:spPr>
        </p:pic>
        <p:grpSp>
          <p:nvGrpSpPr>
            <p:cNvPr id="765" name="Group 765"/>
            <p:cNvGrpSpPr/>
            <p:nvPr/>
          </p:nvGrpSpPr>
          <p:grpSpPr>
            <a:xfrm>
              <a:off x="914400" y="0"/>
              <a:ext cx="4597400" cy="1371600"/>
              <a:chOff x="0" y="0"/>
              <a:chExt cx="4597400" cy="1371600"/>
            </a:xfrm>
          </p:grpSpPr>
          <p:grpSp>
            <p:nvGrpSpPr>
              <p:cNvPr id="759" name="Group 759"/>
              <p:cNvGrpSpPr/>
              <p:nvPr/>
            </p:nvGrpSpPr>
            <p:grpSpPr>
              <a:xfrm>
                <a:off x="1600200" y="889000"/>
                <a:ext cx="495300" cy="482600"/>
                <a:chOff x="0" y="0"/>
                <a:chExt cx="495300" cy="482600"/>
              </a:xfrm>
            </p:grpSpPr>
            <p:sp>
              <p:nvSpPr>
                <p:cNvPr id="757" name="Shape 757"/>
                <p:cNvSpPr/>
                <p:nvPr/>
              </p:nvSpPr>
              <p:spPr>
                <a:xfrm>
                  <a:off x="0" y="0"/>
                  <a:ext cx="495300" cy="4826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8" name="Shape 758"/>
                <p:cNvSpPr/>
                <p:nvPr/>
              </p:nvSpPr>
              <p:spPr>
                <a:xfrm>
                  <a:off x="0" y="101600"/>
                  <a:ext cx="4192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2N</a:t>
                  </a:r>
                </a:p>
              </p:txBody>
            </p:sp>
          </p:grpSp>
          <p:sp>
            <p:nvSpPr>
              <p:cNvPr id="760" name="Shape 760"/>
              <p:cNvSpPr/>
              <p:nvPr/>
            </p:nvSpPr>
            <p:spPr>
              <a:xfrm flipV="1">
                <a:off x="-1" y="0"/>
                <a:ext cx="2" cy="694267"/>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763" name="Group 763"/>
              <p:cNvGrpSpPr/>
              <p:nvPr/>
            </p:nvGrpSpPr>
            <p:grpSpPr>
              <a:xfrm>
                <a:off x="1003300" y="304800"/>
                <a:ext cx="1701800" cy="444500"/>
                <a:chOff x="0" y="0"/>
                <a:chExt cx="1701800" cy="444500"/>
              </a:xfrm>
            </p:grpSpPr>
            <p:sp>
              <p:nvSpPr>
                <p:cNvPr id="761" name="Shape 761"/>
                <p:cNvSpPr/>
                <p:nvPr/>
              </p:nvSpPr>
              <p:spPr>
                <a:xfrm>
                  <a:off x="0" y="0"/>
                  <a:ext cx="1701800" cy="4445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62" name="Shape 762"/>
                <p:cNvSpPr/>
                <p:nvPr/>
              </p:nvSpPr>
              <p:spPr>
                <a:xfrm>
                  <a:off x="152400" y="101600"/>
                  <a:ext cx="13843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b="1">
                      <a:solidFill>
                        <a:srgbClr val="FFFFFF"/>
                      </a:solidFill>
                    </a:defRPr>
                  </a:lvl1pPr>
                </a:lstStyle>
                <a:p>
                  <a:r>
                    <a:t>Prophase 1</a:t>
                  </a:r>
                </a:p>
              </p:txBody>
            </p:sp>
          </p:grpSp>
          <p:sp>
            <p:nvSpPr>
              <p:cNvPr id="764" name="Shape 764"/>
              <p:cNvSpPr/>
              <p:nvPr/>
            </p:nvSpPr>
            <p:spPr>
              <a:xfrm>
                <a:off x="3035300" y="254000"/>
                <a:ext cx="15621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lvl1pPr>
              </a:lstStyle>
              <a:p>
                <a:r>
                  <a:t>Synapsis and crossing over</a:t>
                </a:r>
              </a:p>
            </p:txBody>
          </p:sp>
        </p:grpSp>
      </p:grpSp>
      <p:grpSp>
        <p:nvGrpSpPr>
          <p:cNvPr id="776" name="Group 776"/>
          <p:cNvGrpSpPr/>
          <p:nvPr/>
        </p:nvGrpSpPr>
        <p:grpSpPr>
          <a:xfrm>
            <a:off x="6680200" y="244137"/>
            <a:ext cx="5766532" cy="2499063"/>
            <a:chOff x="0" y="0"/>
            <a:chExt cx="5766531" cy="2499062"/>
          </a:xfrm>
        </p:grpSpPr>
        <p:pic>
          <p:nvPicPr>
            <p:cNvPr id="767" name="mit1.pdf"/>
            <p:cNvPicPr>
              <a:picLocks noChangeAspect="1"/>
            </p:cNvPicPr>
            <p:nvPr/>
          </p:nvPicPr>
          <p:blipFill>
            <a:blip r:embed="rId6">
              <a:extLst/>
            </a:blip>
            <a:stretch>
              <a:fillRect/>
            </a:stretch>
          </p:blipFill>
          <p:spPr>
            <a:xfrm>
              <a:off x="0" y="0"/>
              <a:ext cx="2527301" cy="2499063"/>
            </a:xfrm>
            <a:prstGeom prst="rect">
              <a:avLst/>
            </a:prstGeom>
            <a:ln w="25400" cap="flat">
              <a:noFill/>
              <a:miter lim="400000"/>
            </a:ln>
            <a:effectLst>
              <a:outerShdw blurRad="88900" dist="88900" dir="3000000" rotWithShape="0">
                <a:srgbClr val="000000">
                  <a:alpha val="41000"/>
                </a:srgbClr>
              </a:outerShdw>
            </a:effectLst>
          </p:spPr>
        </p:pic>
        <p:grpSp>
          <p:nvGrpSpPr>
            <p:cNvPr id="775" name="Group 775"/>
            <p:cNvGrpSpPr/>
            <p:nvPr/>
          </p:nvGrpSpPr>
          <p:grpSpPr>
            <a:xfrm>
              <a:off x="2032000" y="289262"/>
              <a:ext cx="3734532" cy="1092201"/>
              <a:chOff x="0" y="0"/>
              <a:chExt cx="3734531" cy="1092200"/>
            </a:xfrm>
          </p:grpSpPr>
          <p:grpSp>
            <p:nvGrpSpPr>
              <p:cNvPr id="770" name="Group 770"/>
              <p:cNvGrpSpPr/>
              <p:nvPr/>
            </p:nvGrpSpPr>
            <p:grpSpPr>
              <a:xfrm>
                <a:off x="596900" y="609600"/>
                <a:ext cx="495300" cy="482600"/>
                <a:chOff x="0" y="0"/>
                <a:chExt cx="495300" cy="482600"/>
              </a:xfrm>
            </p:grpSpPr>
            <p:sp>
              <p:nvSpPr>
                <p:cNvPr id="768" name="Shape 768"/>
                <p:cNvSpPr/>
                <p:nvPr/>
              </p:nvSpPr>
              <p:spPr>
                <a:xfrm>
                  <a:off x="0" y="0"/>
                  <a:ext cx="495300" cy="4826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69" name="Shape 769"/>
                <p:cNvSpPr/>
                <p:nvPr/>
              </p:nvSpPr>
              <p:spPr>
                <a:xfrm>
                  <a:off x="0" y="101600"/>
                  <a:ext cx="4192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2N</a:t>
                  </a:r>
                </a:p>
              </p:txBody>
            </p:sp>
          </p:grpSp>
          <p:grpSp>
            <p:nvGrpSpPr>
              <p:cNvPr id="773" name="Group 773"/>
              <p:cNvGrpSpPr/>
              <p:nvPr/>
            </p:nvGrpSpPr>
            <p:grpSpPr>
              <a:xfrm>
                <a:off x="0" y="0"/>
                <a:ext cx="1701800" cy="444500"/>
                <a:chOff x="0" y="0"/>
                <a:chExt cx="1701800" cy="444500"/>
              </a:xfrm>
            </p:grpSpPr>
            <p:sp>
              <p:nvSpPr>
                <p:cNvPr id="771" name="Shape 771"/>
                <p:cNvSpPr/>
                <p:nvPr/>
              </p:nvSpPr>
              <p:spPr>
                <a:xfrm>
                  <a:off x="0" y="0"/>
                  <a:ext cx="1701800" cy="4445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72" name="Shape 772"/>
                <p:cNvSpPr/>
                <p:nvPr/>
              </p:nvSpPr>
              <p:spPr>
                <a:xfrm>
                  <a:off x="177800" y="88900"/>
                  <a:ext cx="13462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b="1">
                      <a:solidFill>
                        <a:srgbClr val="FFFFFF"/>
                      </a:solidFill>
                    </a:defRPr>
                  </a:lvl1pPr>
                </a:lstStyle>
                <a:p>
                  <a:r>
                    <a:t>Interphase</a:t>
                  </a:r>
                </a:p>
              </p:txBody>
            </p:sp>
          </p:grpSp>
          <p:sp>
            <p:nvSpPr>
              <p:cNvPr id="774" name="Shape 774"/>
              <p:cNvSpPr/>
              <p:nvPr/>
            </p:nvSpPr>
            <p:spPr>
              <a:xfrm>
                <a:off x="2032000" y="101600"/>
                <a:ext cx="1702532"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lvl1pPr>
              </a:lstStyle>
              <a:p>
                <a:r>
                  <a:t>DNA replication</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7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7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7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7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1" build="p" bldLvl="5" animBg="1" advAuto="0"/>
      <p:bldP spid="733" grpId="5" animBg="1" advAuto="0"/>
      <p:bldP spid="746" grpId="6" animBg="1" advAuto="0"/>
      <p:bldP spid="755" grpId="4" animBg="1" advAuto="0"/>
      <p:bldP spid="766" grpId="3" animBg="1" advAuto="0"/>
      <p:bldP spid="776"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a:spLocks noGrp="1"/>
          </p:cNvSpPr>
          <p:nvPr>
            <p:ph type="title"/>
          </p:nvPr>
        </p:nvSpPr>
        <p:spPr>
          <a:prstGeom prst="rect">
            <a:avLst/>
          </a:prstGeom>
        </p:spPr>
        <p:txBody>
          <a:bodyPr/>
          <a:lstStyle>
            <a:lvl1pPr>
              <a:tabLst>
                <a:tab pos="952500" algn="l"/>
              </a:tabLst>
            </a:lvl1pPr>
          </a:lstStyle>
          <a:p>
            <a:r>
              <a:t>Meiosis II</a:t>
            </a:r>
          </a:p>
        </p:txBody>
      </p:sp>
      <p:sp>
        <p:nvSpPr>
          <p:cNvPr id="779" name="Shape 779"/>
          <p:cNvSpPr>
            <a:spLocks noGrp="1"/>
          </p:cNvSpPr>
          <p:nvPr>
            <p:ph type="body" sz="quarter" idx="1"/>
          </p:nvPr>
        </p:nvSpPr>
        <p:spPr>
          <a:xfrm>
            <a:off x="368300" y="1790700"/>
            <a:ext cx="5325468" cy="3682604"/>
          </a:xfrm>
          <a:prstGeom prst="rect">
            <a:avLst/>
          </a:prstGeom>
        </p:spPr>
        <p:txBody>
          <a:bodyPr/>
          <a:lstStyle/>
          <a:p>
            <a:pPr>
              <a:lnSpc>
                <a:spcPts val="3200"/>
              </a:lnSpc>
              <a:tabLst>
                <a:tab pos="1016000" algn="l"/>
              </a:tabLst>
            </a:pPr>
            <a:r>
              <a:t>The </a:t>
            </a:r>
            <a:r>
              <a:rPr b="1">
                <a:solidFill>
                  <a:srgbClr val="006994"/>
                </a:solidFill>
              </a:rPr>
              <a:t>second</a:t>
            </a:r>
            <a:r>
              <a:rPr>
                <a:solidFill>
                  <a:srgbClr val="006994"/>
                </a:solidFill>
              </a:rPr>
              <a:t> </a:t>
            </a:r>
            <a:r>
              <a:rPr b="1">
                <a:solidFill>
                  <a:srgbClr val="006994"/>
                </a:solidFill>
              </a:rPr>
              <a:t>division</a:t>
            </a:r>
            <a:r>
              <a:t> of meiosis is called a ‘</a:t>
            </a:r>
            <a:r>
              <a:rPr b="1">
                <a:solidFill>
                  <a:srgbClr val="006994"/>
                </a:solidFill>
              </a:rPr>
              <a:t>mitotic</a:t>
            </a:r>
            <a:r>
              <a:t>’ division, because it is similar to mitosis.</a:t>
            </a:r>
          </a:p>
          <a:p>
            <a:pPr>
              <a:lnSpc>
                <a:spcPts val="3200"/>
              </a:lnSpc>
              <a:tabLst>
                <a:tab pos="1016000" algn="l"/>
              </a:tabLst>
            </a:pPr>
            <a:r>
              <a:t>Sister chromatids of each chromosome are pulled apart and are donated to each gamete cell.</a:t>
            </a:r>
          </a:p>
        </p:txBody>
      </p:sp>
      <p:grpSp>
        <p:nvGrpSpPr>
          <p:cNvPr id="787" name="Group 787"/>
          <p:cNvGrpSpPr/>
          <p:nvPr/>
        </p:nvGrpSpPr>
        <p:grpSpPr>
          <a:xfrm>
            <a:off x="7747000" y="215900"/>
            <a:ext cx="5016500" cy="1821322"/>
            <a:chOff x="0" y="0"/>
            <a:chExt cx="5016500" cy="1821321"/>
          </a:xfrm>
        </p:grpSpPr>
        <p:pic>
          <p:nvPicPr>
            <p:cNvPr id="780" name="Meiosis 1-12.pdf"/>
            <p:cNvPicPr>
              <a:picLocks noChangeAspect="1"/>
            </p:cNvPicPr>
            <p:nvPr/>
          </p:nvPicPr>
          <p:blipFill>
            <a:blip r:embed="rId2">
              <a:extLst/>
            </a:blip>
            <a:stretch>
              <a:fillRect/>
            </a:stretch>
          </p:blipFill>
          <p:spPr>
            <a:xfrm>
              <a:off x="279400" y="114300"/>
              <a:ext cx="1244600" cy="1244600"/>
            </a:xfrm>
            <a:prstGeom prst="rect">
              <a:avLst/>
            </a:prstGeom>
            <a:ln w="25400" cap="flat">
              <a:noFill/>
              <a:miter lim="400000"/>
            </a:ln>
            <a:effectLst>
              <a:outerShdw blurRad="88900" dist="63500" dir="2820000" rotWithShape="0">
                <a:srgbClr val="000000">
                  <a:alpha val="43000"/>
                </a:srgbClr>
              </a:outerShdw>
            </a:effectLst>
          </p:spPr>
        </p:pic>
        <p:grpSp>
          <p:nvGrpSpPr>
            <p:cNvPr id="786" name="Group 786"/>
            <p:cNvGrpSpPr/>
            <p:nvPr/>
          </p:nvGrpSpPr>
          <p:grpSpPr>
            <a:xfrm>
              <a:off x="0" y="0"/>
              <a:ext cx="5016500" cy="1821322"/>
              <a:chOff x="0" y="0"/>
              <a:chExt cx="5016500" cy="1821321"/>
            </a:xfrm>
          </p:grpSpPr>
          <p:grpSp>
            <p:nvGrpSpPr>
              <p:cNvPr id="783" name="Group 783"/>
              <p:cNvGrpSpPr/>
              <p:nvPr/>
            </p:nvGrpSpPr>
            <p:grpSpPr>
              <a:xfrm>
                <a:off x="2349500" y="850900"/>
                <a:ext cx="508000" cy="482600"/>
                <a:chOff x="0" y="0"/>
                <a:chExt cx="508000" cy="482600"/>
              </a:xfrm>
            </p:grpSpPr>
            <p:sp>
              <p:nvSpPr>
                <p:cNvPr id="781" name="Shape 781"/>
                <p:cNvSpPr/>
                <p:nvPr/>
              </p:nvSpPr>
              <p:spPr>
                <a:xfrm>
                  <a:off x="12700" y="0"/>
                  <a:ext cx="495300" cy="4826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82" name="Shape 782"/>
                <p:cNvSpPr/>
                <p:nvPr/>
              </p:nvSpPr>
              <p:spPr>
                <a:xfrm>
                  <a:off x="0" y="101600"/>
                  <a:ext cx="4192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1N</a:t>
                  </a:r>
                </a:p>
              </p:txBody>
            </p:sp>
          </p:grpSp>
          <p:sp>
            <p:nvSpPr>
              <p:cNvPr id="784" name="Shape 784"/>
              <p:cNvSpPr/>
              <p:nvPr/>
            </p:nvSpPr>
            <p:spPr>
              <a:xfrm>
                <a:off x="0" y="1562100"/>
                <a:ext cx="180421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Intermediate cell</a:t>
                </a:r>
              </a:p>
            </p:txBody>
          </p:sp>
          <p:sp>
            <p:nvSpPr>
              <p:cNvPr id="785" name="Shape 785"/>
              <p:cNvSpPr/>
              <p:nvPr/>
            </p:nvSpPr>
            <p:spPr>
              <a:xfrm>
                <a:off x="1574800" y="0"/>
                <a:ext cx="3441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483F36"/>
                    </a:solidFill>
                  </a:defRPr>
                </a:pPr>
                <a:r>
                  <a:rPr>
                    <a:solidFill>
                      <a:srgbClr val="201B17"/>
                    </a:solidFill>
                  </a:rPr>
                  <a:t>NOTE: Half the full chromosome complement shown</a:t>
                </a:r>
              </a:p>
            </p:txBody>
          </p:sp>
        </p:grpSp>
      </p:grpSp>
      <p:grpSp>
        <p:nvGrpSpPr>
          <p:cNvPr id="798" name="Group 798"/>
          <p:cNvGrpSpPr/>
          <p:nvPr/>
        </p:nvGrpSpPr>
        <p:grpSpPr>
          <a:xfrm>
            <a:off x="6515100" y="2091266"/>
            <a:ext cx="5168900" cy="2315635"/>
            <a:chOff x="0" y="0"/>
            <a:chExt cx="5168900" cy="2315633"/>
          </a:xfrm>
        </p:grpSpPr>
        <p:pic>
          <p:nvPicPr>
            <p:cNvPr id="788" name="Meiosis 2-7.pdf"/>
            <p:cNvPicPr>
              <a:picLocks noChangeAspect="1"/>
            </p:cNvPicPr>
            <p:nvPr/>
          </p:nvPicPr>
          <p:blipFill>
            <a:blip r:embed="rId3">
              <a:extLst/>
            </a:blip>
            <a:stretch>
              <a:fillRect/>
            </a:stretch>
          </p:blipFill>
          <p:spPr>
            <a:xfrm>
              <a:off x="1168400" y="817033"/>
              <a:ext cx="1938407" cy="1498601"/>
            </a:xfrm>
            <a:prstGeom prst="rect">
              <a:avLst/>
            </a:prstGeom>
            <a:ln w="25400" cap="flat">
              <a:noFill/>
              <a:miter lim="400000"/>
            </a:ln>
            <a:effectLst>
              <a:outerShdw blurRad="88900" dist="63500" dir="2820000" rotWithShape="0">
                <a:srgbClr val="000000">
                  <a:alpha val="43000"/>
                </a:srgbClr>
              </a:outerShdw>
            </a:effectLst>
          </p:spPr>
        </p:pic>
        <p:grpSp>
          <p:nvGrpSpPr>
            <p:cNvPr id="797" name="Group 797"/>
            <p:cNvGrpSpPr/>
            <p:nvPr/>
          </p:nvGrpSpPr>
          <p:grpSpPr>
            <a:xfrm>
              <a:off x="0" y="0"/>
              <a:ext cx="5168900" cy="2226734"/>
              <a:chOff x="0" y="0"/>
              <a:chExt cx="5168900" cy="2226733"/>
            </a:xfrm>
          </p:grpSpPr>
          <p:sp>
            <p:nvSpPr>
              <p:cNvPr id="789" name="Shape 789"/>
              <p:cNvSpPr/>
              <p:nvPr/>
            </p:nvSpPr>
            <p:spPr>
              <a:xfrm>
                <a:off x="0" y="182033"/>
                <a:ext cx="4319292" cy="128"/>
              </a:xfrm>
              <a:prstGeom prst="line">
                <a:avLst/>
              </a:prstGeom>
              <a:noFill/>
              <a:ln w="50800" cap="flat">
                <a:solidFill>
                  <a:srgbClr val="FF9300"/>
                </a:solidFill>
                <a:prstDash val="sysDot"/>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90" name="Shape 790"/>
              <p:cNvSpPr/>
              <p:nvPr/>
            </p:nvSpPr>
            <p:spPr>
              <a:xfrm flipV="1">
                <a:off x="2137833" y="0"/>
                <a:ext cx="1" cy="7789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793" name="Group 793"/>
              <p:cNvGrpSpPr/>
              <p:nvPr/>
            </p:nvGrpSpPr>
            <p:grpSpPr>
              <a:xfrm>
                <a:off x="3581400" y="1744133"/>
                <a:ext cx="508000" cy="482601"/>
                <a:chOff x="0" y="0"/>
                <a:chExt cx="508000" cy="482600"/>
              </a:xfrm>
            </p:grpSpPr>
            <p:sp>
              <p:nvSpPr>
                <p:cNvPr id="791" name="Shape 791"/>
                <p:cNvSpPr/>
                <p:nvPr/>
              </p:nvSpPr>
              <p:spPr>
                <a:xfrm>
                  <a:off x="12700" y="0"/>
                  <a:ext cx="495300" cy="4826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92" name="Shape 792"/>
                <p:cNvSpPr/>
                <p:nvPr/>
              </p:nvSpPr>
              <p:spPr>
                <a:xfrm>
                  <a:off x="0" y="101600"/>
                  <a:ext cx="4192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1N</a:t>
                  </a:r>
                </a:p>
              </p:txBody>
            </p:sp>
          </p:grpSp>
          <p:grpSp>
            <p:nvGrpSpPr>
              <p:cNvPr id="796" name="Group 796"/>
              <p:cNvGrpSpPr/>
              <p:nvPr/>
            </p:nvGrpSpPr>
            <p:grpSpPr>
              <a:xfrm>
                <a:off x="3467100" y="575733"/>
                <a:ext cx="1701800" cy="444501"/>
                <a:chOff x="0" y="0"/>
                <a:chExt cx="1701800" cy="444500"/>
              </a:xfrm>
            </p:grpSpPr>
            <p:sp>
              <p:nvSpPr>
                <p:cNvPr id="794" name="Shape 794"/>
                <p:cNvSpPr/>
                <p:nvPr/>
              </p:nvSpPr>
              <p:spPr>
                <a:xfrm>
                  <a:off x="0" y="0"/>
                  <a:ext cx="1701800" cy="4445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95" name="Shape 795"/>
                <p:cNvSpPr/>
                <p:nvPr/>
              </p:nvSpPr>
              <p:spPr>
                <a:xfrm>
                  <a:off x="152400" y="101600"/>
                  <a:ext cx="13843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b="1">
                      <a:solidFill>
                        <a:srgbClr val="FFFFFF"/>
                      </a:solidFill>
                    </a:defRPr>
                  </a:lvl1pPr>
                </a:lstStyle>
                <a:p>
                  <a:r>
                    <a:t>Prophase 2</a:t>
                  </a:r>
                </a:p>
              </p:txBody>
            </p:sp>
          </p:grpSp>
        </p:grpSp>
      </p:grpSp>
      <p:grpSp>
        <p:nvGrpSpPr>
          <p:cNvPr id="805" name="Group 805"/>
          <p:cNvGrpSpPr/>
          <p:nvPr/>
        </p:nvGrpSpPr>
        <p:grpSpPr>
          <a:xfrm>
            <a:off x="7683500" y="4432300"/>
            <a:ext cx="4000500" cy="2209800"/>
            <a:chOff x="0" y="0"/>
            <a:chExt cx="4000500" cy="2209800"/>
          </a:xfrm>
        </p:grpSpPr>
        <p:pic>
          <p:nvPicPr>
            <p:cNvPr id="799" name="Meiosis 2-3.pdf"/>
            <p:cNvPicPr>
              <a:picLocks noChangeAspect="1"/>
            </p:cNvPicPr>
            <p:nvPr/>
          </p:nvPicPr>
          <p:blipFill>
            <a:blip r:embed="rId4">
              <a:extLst/>
            </a:blip>
            <a:stretch>
              <a:fillRect/>
            </a:stretch>
          </p:blipFill>
          <p:spPr>
            <a:xfrm>
              <a:off x="0" y="683882"/>
              <a:ext cx="1968500" cy="1525918"/>
            </a:xfrm>
            <a:prstGeom prst="rect">
              <a:avLst/>
            </a:prstGeom>
            <a:ln w="25400" cap="flat">
              <a:noFill/>
              <a:miter lim="400000"/>
            </a:ln>
            <a:effectLst>
              <a:outerShdw blurRad="88900" dist="63500" dir="2820000" rotWithShape="0">
                <a:srgbClr val="000000">
                  <a:alpha val="43000"/>
                </a:srgbClr>
              </a:outerShdw>
            </a:effectLst>
          </p:spPr>
        </p:pic>
        <p:grpSp>
          <p:nvGrpSpPr>
            <p:cNvPr id="804" name="Group 804"/>
            <p:cNvGrpSpPr/>
            <p:nvPr/>
          </p:nvGrpSpPr>
          <p:grpSpPr>
            <a:xfrm>
              <a:off x="965200" y="0"/>
              <a:ext cx="3035300" cy="939800"/>
              <a:chOff x="0" y="0"/>
              <a:chExt cx="3035300" cy="939800"/>
            </a:xfrm>
          </p:grpSpPr>
          <p:sp>
            <p:nvSpPr>
              <p:cNvPr id="800" name="Shape 800"/>
              <p:cNvSpPr/>
              <p:nvPr/>
            </p:nvSpPr>
            <p:spPr>
              <a:xfrm flipV="1">
                <a:off x="-1" y="0"/>
                <a:ext cx="2" cy="6392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803" name="Group 803"/>
              <p:cNvGrpSpPr/>
              <p:nvPr/>
            </p:nvGrpSpPr>
            <p:grpSpPr>
              <a:xfrm>
                <a:off x="1333500" y="495300"/>
                <a:ext cx="1701800" cy="444500"/>
                <a:chOff x="0" y="0"/>
                <a:chExt cx="1701800" cy="444500"/>
              </a:xfrm>
            </p:grpSpPr>
            <p:sp>
              <p:nvSpPr>
                <p:cNvPr id="801" name="Shape 801"/>
                <p:cNvSpPr/>
                <p:nvPr/>
              </p:nvSpPr>
              <p:spPr>
                <a:xfrm>
                  <a:off x="0" y="0"/>
                  <a:ext cx="1701800" cy="4445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02" name="Shape 802"/>
                <p:cNvSpPr/>
                <p:nvPr/>
              </p:nvSpPr>
              <p:spPr>
                <a:xfrm>
                  <a:off x="50800" y="101600"/>
                  <a:ext cx="15875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b="1">
                      <a:solidFill>
                        <a:srgbClr val="FFFFFF"/>
                      </a:solidFill>
                    </a:defRPr>
                  </a:lvl1pPr>
                </a:lstStyle>
                <a:p>
                  <a:r>
                    <a:t>Metaphase 2</a:t>
                  </a:r>
                </a:p>
              </p:txBody>
            </p:sp>
          </p:grpSp>
        </p:grpSp>
      </p:grpSp>
      <p:grpSp>
        <p:nvGrpSpPr>
          <p:cNvPr id="812" name="Group 812"/>
          <p:cNvGrpSpPr/>
          <p:nvPr/>
        </p:nvGrpSpPr>
        <p:grpSpPr>
          <a:xfrm>
            <a:off x="7518400" y="6769100"/>
            <a:ext cx="4165600" cy="2032000"/>
            <a:chOff x="0" y="0"/>
            <a:chExt cx="4165600" cy="2032000"/>
          </a:xfrm>
        </p:grpSpPr>
        <p:pic>
          <p:nvPicPr>
            <p:cNvPr id="806" name="Meiosis 2-5.pdf"/>
            <p:cNvPicPr>
              <a:picLocks noChangeAspect="1"/>
            </p:cNvPicPr>
            <p:nvPr/>
          </p:nvPicPr>
          <p:blipFill>
            <a:blip r:embed="rId5">
              <a:extLst/>
            </a:blip>
            <a:stretch>
              <a:fillRect/>
            </a:stretch>
          </p:blipFill>
          <p:spPr>
            <a:xfrm>
              <a:off x="0" y="673100"/>
              <a:ext cx="2226555" cy="1358900"/>
            </a:xfrm>
            <a:prstGeom prst="rect">
              <a:avLst/>
            </a:prstGeom>
            <a:ln w="25400" cap="flat">
              <a:noFill/>
              <a:miter lim="400000"/>
            </a:ln>
            <a:effectLst>
              <a:outerShdw blurRad="88900" dist="63500" dir="2820000" rotWithShape="0">
                <a:srgbClr val="000000">
                  <a:alpha val="43000"/>
                </a:srgbClr>
              </a:outerShdw>
            </a:effectLst>
          </p:spPr>
        </p:pic>
        <p:grpSp>
          <p:nvGrpSpPr>
            <p:cNvPr id="811" name="Group 811"/>
            <p:cNvGrpSpPr/>
            <p:nvPr/>
          </p:nvGrpSpPr>
          <p:grpSpPr>
            <a:xfrm>
              <a:off x="1130300" y="0"/>
              <a:ext cx="3035300" cy="723900"/>
              <a:chOff x="0" y="0"/>
              <a:chExt cx="3035300" cy="723900"/>
            </a:xfrm>
          </p:grpSpPr>
          <p:sp>
            <p:nvSpPr>
              <p:cNvPr id="807" name="Shape 807"/>
              <p:cNvSpPr/>
              <p:nvPr/>
            </p:nvSpPr>
            <p:spPr>
              <a:xfrm flipV="1">
                <a:off x="-1" y="0"/>
                <a:ext cx="2" cy="6392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810" name="Group 810"/>
              <p:cNvGrpSpPr/>
              <p:nvPr/>
            </p:nvGrpSpPr>
            <p:grpSpPr>
              <a:xfrm>
                <a:off x="1333500" y="279400"/>
                <a:ext cx="1701800" cy="444500"/>
                <a:chOff x="0" y="0"/>
                <a:chExt cx="1701800" cy="444500"/>
              </a:xfrm>
            </p:grpSpPr>
            <p:sp>
              <p:nvSpPr>
                <p:cNvPr id="808" name="Shape 808"/>
                <p:cNvSpPr/>
                <p:nvPr/>
              </p:nvSpPr>
              <p:spPr>
                <a:xfrm>
                  <a:off x="0" y="0"/>
                  <a:ext cx="1701800" cy="4445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09" name="Shape 809"/>
                <p:cNvSpPr/>
                <p:nvPr/>
              </p:nvSpPr>
              <p:spPr>
                <a:xfrm>
                  <a:off x="88900" y="101600"/>
                  <a:ext cx="15240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b="1">
                      <a:solidFill>
                        <a:srgbClr val="FFFFFF"/>
                      </a:solidFill>
                    </a:defRPr>
                  </a:lvl1pPr>
                </a:lstStyle>
                <a:p>
                  <a:r>
                    <a:t>Anaphase 2</a:t>
                  </a:r>
                </a:p>
              </p:txBody>
            </p:sp>
          </p:grpSp>
        </p:grpSp>
      </p:grpSp>
      <p:grpSp>
        <p:nvGrpSpPr>
          <p:cNvPr id="826" name="Group 826"/>
          <p:cNvGrpSpPr/>
          <p:nvPr/>
        </p:nvGrpSpPr>
        <p:grpSpPr>
          <a:xfrm>
            <a:off x="3708400" y="8039100"/>
            <a:ext cx="9017000" cy="1440322"/>
            <a:chOff x="0" y="0"/>
            <a:chExt cx="9017000" cy="1440321"/>
          </a:xfrm>
        </p:grpSpPr>
        <p:pic>
          <p:nvPicPr>
            <p:cNvPr id="813" name="Gamete 2.pdf"/>
            <p:cNvPicPr>
              <a:picLocks noChangeAspect="1"/>
            </p:cNvPicPr>
            <p:nvPr/>
          </p:nvPicPr>
          <p:blipFill>
            <a:blip r:embed="rId6">
              <a:extLst/>
            </a:blip>
            <a:stretch>
              <a:fillRect/>
            </a:stretch>
          </p:blipFill>
          <p:spPr>
            <a:xfrm>
              <a:off x="7086600" y="76200"/>
              <a:ext cx="914400" cy="914400"/>
            </a:xfrm>
            <a:prstGeom prst="rect">
              <a:avLst/>
            </a:prstGeom>
            <a:ln w="25400" cap="flat">
              <a:noFill/>
              <a:miter lim="400000"/>
            </a:ln>
            <a:effectLst>
              <a:outerShdw blurRad="88900" dist="63500" dir="2820000" rotWithShape="0">
                <a:srgbClr val="000000">
                  <a:alpha val="43000"/>
                </a:srgbClr>
              </a:outerShdw>
            </a:effectLst>
          </p:spPr>
        </p:pic>
        <p:pic>
          <p:nvPicPr>
            <p:cNvPr id="814" name="Gamete 1.pdf"/>
            <p:cNvPicPr>
              <a:picLocks noChangeAspect="1"/>
            </p:cNvPicPr>
            <p:nvPr/>
          </p:nvPicPr>
          <p:blipFill>
            <a:blip r:embed="rId7">
              <a:extLst/>
            </a:blip>
            <a:stretch>
              <a:fillRect/>
            </a:stretch>
          </p:blipFill>
          <p:spPr>
            <a:xfrm>
              <a:off x="1955800" y="0"/>
              <a:ext cx="914400" cy="914400"/>
            </a:xfrm>
            <a:prstGeom prst="rect">
              <a:avLst/>
            </a:prstGeom>
            <a:ln w="25400" cap="flat">
              <a:noFill/>
              <a:miter lim="400000"/>
            </a:ln>
            <a:effectLst>
              <a:outerShdw blurRad="88900" dist="63500" dir="2820000" rotWithShape="0">
                <a:srgbClr val="000000">
                  <a:alpha val="43000"/>
                </a:srgbClr>
              </a:outerShdw>
            </a:effectLst>
          </p:spPr>
        </p:pic>
        <p:grpSp>
          <p:nvGrpSpPr>
            <p:cNvPr id="825" name="Group 825"/>
            <p:cNvGrpSpPr/>
            <p:nvPr/>
          </p:nvGrpSpPr>
          <p:grpSpPr>
            <a:xfrm>
              <a:off x="0" y="173566"/>
              <a:ext cx="9017000" cy="1266756"/>
              <a:chOff x="0" y="0"/>
              <a:chExt cx="9017000" cy="1266755"/>
            </a:xfrm>
          </p:grpSpPr>
          <p:sp>
            <p:nvSpPr>
              <p:cNvPr id="815" name="Shape 815"/>
              <p:cNvSpPr/>
              <p:nvPr/>
            </p:nvSpPr>
            <p:spPr>
              <a:xfrm flipH="1" flipV="1">
                <a:off x="6011333" y="0"/>
                <a:ext cx="935567" cy="3852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6" name="Shape 816"/>
              <p:cNvSpPr/>
              <p:nvPr/>
            </p:nvSpPr>
            <p:spPr>
              <a:xfrm flipV="1">
                <a:off x="3009900" y="0"/>
                <a:ext cx="889000" cy="3979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819" name="Group 819"/>
              <p:cNvGrpSpPr/>
              <p:nvPr/>
            </p:nvGrpSpPr>
            <p:grpSpPr>
              <a:xfrm>
                <a:off x="8509000" y="397933"/>
                <a:ext cx="508000" cy="482601"/>
                <a:chOff x="0" y="0"/>
                <a:chExt cx="508000" cy="482600"/>
              </a:xfrm>
            </p:grpSpPr>
            <p:sp>
              <p:nvSpPr>
                <p:cNvPr id="817" name="Shape 817"/>
                <p:cNvSpPr/>
                <p:nvPr/>
              </p:nvSpPr>
              <p:spPr>
                <a:xfrm>
                  <a:off x="12700" y="0"/>
                  <a:ext cx="495300" cy="4826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18" name="Shape 818"/>
                <p:cNvSpPr/>
                <p:nvPr/>
              </p:nvSpPr>
              <p:spPr>
                <a:xfrm>
                  <a:off x="0" y="101600"/>
                  <a:ext cx="4192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1N</a:t>
                  </a:r>
                </a:p>
              </p:txBody>
            </p:sp>
          </p:grpSp>
          <p:sp>
            <p:nvSpPr>
              <p:cNvPr id="820" name="Shape 820"/>
              <p:cNvSpPr/>
              <p:nvPr/>
            </p:nvSpPr>
            <p:spPr>
              <a:xfrm>
                <a:off x="1072951" y="1007533"/>
                <a:ext cx="2528194"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400"/>
                  </a:lnSpc>
                  <a:tabLst>
                    <a:tab pos="520700" algn="l"/>
                  </a:tabLst>
                  <a:defRPr sz="2800">
                    <a:latin typeface="Hoefler Text"/>
                    <a:ea typeface="Hoefler Text"/>
                    <a:cs typeface="Hoefler Text"/>
                    <a:sym typeface="Hoefler Text"/>
                  </a:defRPr>
                </a:pPr>
                <a:r>
                  <a:rPr sz="1800" b="1">
                    <a:latin typeface="+mn-lt"/>
                    <a:ea typeface="+mn-ea"/>
                    <a:cs typeface="+mn-cs"/>
                    <a:sym typeface="Arial"/>
                  </a:rPr>
                  <a:t>Gamete </a:t>
                </a:r>
                <a:r>
                  <a:rPr sz="1800" i="1">
                    <a:latin typeface="+mn-lt"/>
                    <a:ea typeface="+mn-ea"/>
                    <a:cs typeface="+mn-cs"/>
                    <a:sym typeface="Arial"/>
                  </a:rPr>
                  <a:t>(egg or sperm)</a:t>
                </a:r>
              </a:p>
            </p:txBody>
          </p:sp>
          <p:sp>
            <p:nvSpPr>
              <p:cNvPr id="821" name="Shape 821"/>
              <p:cNvSpPr/>
              <p:nvPr/>
            </p:nvSpPr>
            <p:spPr>
              <a:xfrm>
                <a:off x="6406951" y="1007533"/>
                <a:ext cx="2528194"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400"/>
                  </a:lnSpc>
                  <a:tabLst>
                    <a:tab pos="520700" algn="l"/>
                  </a:tabLst>
                  <a:defRPr sz="2800">
                    <a:latin typeface="Hoefler Text"/>
                    <a:ea typeface="Hoefler Text"/>
                    <a:cs typeface="Hoefler Text"/>
                    <a:sym typeface="Hoefler Text"/>
                  </a:defRPr>
                </a:pPr>
                <a:r>
                  <a:rPr sz="1800" b="1">
                    <a:latin typeface="+mn-lt"/>
                    <a:ea typeface="+mn-ea"/>
                    <a:cs typeface="+mn-cs"/>
                    <a:sym typeface="Arial"/>
                  </a:rPr>
                  <a:t>Gamete</a:t>
                </a:r>
                <a:r>
                  <a:rPr sz="1800" i="1">
                    <a:latin typeface="+mn-lt"/>
                    <a:ea typeface="+mn-ea"/>
                    <a:cs typeface="+mn-cs"/>
                    <a:sym typeface="Arial"/>
                  </a:rPr>
                  <a:t> (egg or sperm)</a:t>
                </a:r>
              </a:p>
            </p:txBody>
          </p:sp>
          <p:grpSp>
            <p:nvGrpSpPr>
              <p:cNvPr id="824" name="Group 824"/>
              <p:cNvGrpSpPr/>
              <p:nvPr/>
            </p:nvGrpSpPr>
            <p:grpSpPr>
              <a:xfrm>
                <a:off x="0" y="283633"/>
                <a:ext cx="1701800" cy="444501"/>
                <a:chOff x="0" y="0"/>
                <a:chExt cx="1701800" cy="444500"/>
              </a:xfrm>
            </p:grpSpPr>
            <p:sp>
              <p:nvSpPr>
                <p:cNvPr id="822" name="Shape 822"/>
                <p:cNvSpPr/>
                <p:nvPr/>
              </p:nvSpPr>
              <p:spPr>
                <a:xfrm>
                  <a:off x="0" y="0"/>
                  <a:ext cx="1701800" cy="4445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23" name="Shape 823"/>
                <p:cNvSpPr/>
                <p:nvPr/>
              </p:nvSpPr>
              <p:spPr>
                <a:xfrm>
                  <a:off x="88900" y="101600"/>
                  <a:ext cx="15240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b="1">
                      <a:solidFill>
                        <a:srgbClr val="FFFFFF"/>
                      </a:solidFill>
                    </a:defRPr>
                  </a:lvl1pPr>
                </a:lstStyle>
                <a:p>
                  <a:r>
                    <a:t>Telophase 2</a:t>
                  </a:r>
                </a:p>
              </p:txBody>
            </p:sp>
          </p:gr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7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7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7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8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8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 grpId="1" build="p" bldLvl="5" animBg="1" advAuto="0"/>
      <p:bldP spid="787" grpId="2" animBg="1" advAuto="0"/>
      <p:bldP spid="798" grpId="3" animBg="1" advAuto="0"/>
      <p:bldP spid="805" grpId="4" animBg="1" advAuto="0"/>
      <p:bldP spid="812" grpId="5" animBg="1" advAuto="0"/>
      <p:bldP spid="826" grpId="6"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Shape 828"/>
          <p:cNvSpPr>
            <a:spLocks noGrp="1"/>
          </p:cNvSpPr>
          <p:nvPr>
            <p:ph type="title"/>
          </p:nvPr>
        </p:nvSpPr>
        <p:spPr>
          <a:prstGeom prst="rect">
            <a:avLst/>
          </a:prstGeom>
        </p:spPr>
        <p:txBody>
          <a:bodyPr/>
          <a:lstStyle>
            <a:lvl1pPr>
              <a:tabLst>
                <a:tab pos="952500" algn="l"/>
              </a:tabLst>
            </a:lvl1pPr>
          </a:lstStyle>
          <a:p>
            <a:r>
              <a:t>Crossing Over 1</a:t>
            </a:r>
          </a:p>
        </p:txBody>
      </p:sp>
      <p:sp>
        <p:nvSpPr>
          <p:cNvPr id="829" name="Shape 829"/>
          <p:cNvSpPr>
            <a:spLocks noGrp="1"/>
          </p:cNvSpPr>
          <p:nvPr>
            <p:ph type="body" sz="half" idx="1"/>
          </p:nvPr>
        </p:nvSpPr>
        <p:spPr>
          <a:xfrm>
            <a:off x="368300" y="1790700"/>
            <a:ext cx="5177781" cy="7543800"/>
          </a:xfrm>
          <a:prstGeom prst="rect">
            <a:avLst/>
          </a:prstGeom>
        </p:spPr>
        <p:txBody>
          <a:bodyPr/>
          <a:lstStyle/>
          <a:p>
            <a:pPr>
              <a:lnSpc>
                <a:spcPts val="3200"/>
              </a:lnSpc>
              <a:tabLst>
                <a:tab pos="1016000" algn="l"/>
              </a:tabLst>
            </a:pPr>
            <a:r>
              <a:t>When the replicated chromosomes are paired during the first stage of meiosis, non-sister chromatids may become entangled and segments may be exchanged in a process called crossing over. </a:t>
            </a:r>
          </a:p>
          <a:p>
            <a:pPr>
              <a:lnSpc>
                <a:spcPts val="3200"/>
              </a:lnSpc>
              <a:tabLst>
                <a:tab pos="1016000" algn="l"/>
              </a:tabLst>
            </a:pPr>
            <a:r>
              <a:t>Crossing over results in the recombination of alleles (variations of the same gene) producing greater variation in the offspring than would otherwise occur.</a:t>
            </a:r>
          </a:p>
        </p:txBody>
      </p:sp>
      <p:grpSp>
        <p:nvGrpSpPr>
          <p:cNvPr id="838" name="Group 838"/>
          <p:cNvGrpSpPr/>
          <p:nvPr/>
        </p:nvGrpSpPr>
        <p:grpSpPr>
          <a:xfrm>
            <a:off x="5918200" y="1625599"/>
            <a:ext cx="7048500" cy="1562668"/>
            <a:chOff x="0" y="0"/>
            <a:chExt cx="7048500" cy="1562666"/>
          </a:xfrm>
        </p:grpSpPr>
        <p:pic>
          <p:nvPicPr>
            <p:cNvPr id="830" name="Crossing Over 1 mat chromos.pdf"/>
            <p:cNvPicPr>
              <a:picLocks noChangeAspect="1"/>
            </p:cNvPicPr>
            <p:nvPr/>
          </p:nvPicPr>
          <p:blipFill>
            <a:blip r:embed="rId2">
              <a:extLst/>
            </a:blip>
            <a:stretch>
              <a:fillRect/>
            </a:stretch>
          </p:blipFill>
          <p:spPr>
            <a:xfrm>
              <a:off x="0" y="774700"/>
              <a:ext cx="5118100" cy="787967"/>
            </a:xfrm>
            <a:prstGeom prst="rect">
              <a:avLst/>
            </a:prstGeom>
            <a:ln w="12700" cap="flat">
              <a:noFill/>
              <a:miter lim="400000"/>
            </a:ln>
            <a:effectLst/>
          </p:spPr>
        </p:pic>
        <p:grpSp>
          <p:nvGrpSpPr>
            <p:cNvPr id="837" name="Group 837"/>
            <p:cNvGrpSpPr/>
            <p:nvPr/>
          </p:nvGrpSpPr>
          <p:grpSpPr>
            <a:xfrm>
              <a:off x="1562100" y="-1"/>
              <a:ext cx="5486400" cy="1496123"/>
              <a:chOff x="0" y="0"/>
              <a:chExt cx="5486400" cy="1496121"/>
            </a:xfrm>
          </p:grpSpPr>
          <p:sp>
            <p:nvSpPr>
              <p:cNvPr id="831" name="Shape 831"/>
              <p:cNvSpPr/>
              <p:nvPr/>
            </p:nvSpPr>
            <p:spPr>
              <a:xfrm flipV="1">
                <a:off x="647700" y="571500"/>
                <a:ext cx="0" cy="40640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836" name="Group 836"/>
              <p:cNvGrpSpPr/>
              <p:nvPr/>
            </p:nvGrpSpPr>
            <p:grpSpPr>
              <a:xfrm>
                <a:off x="0" y="0"/>
                <a:ext cx="5486400" cy="1496122"/>
                <a:chOff x="0" y="0"/>
                <a:chExt cx="5486400" cy="1496121"/>
              </a:xfrm>
            </p:grpSpPr>
            <p:sp>
              <p:nvSpPr>
                <p:cNvPr id="832" name="Shape 832"/>
                <p:cNvSpPr/>
                <p:nvPr/>
              </p:nvSpPr>
              <p:spPr>
                <a:xfrm>
                  <a:off x="901700" y="0"/>
                  <a:ext cx="256603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0000"/>
                      </a:solidFill>
                    </a:defRPr>
                  </a:lvl1pPr>
                </a:lstStyle>
                <a:p>
                  <a:pPr>
                    <a:defRPr b="0"/>
                  </a:pPr>
                  <a:r>
                    <a:rPr b="1"/>
                    <a:t>Maternal chromosome</a:t>
                  </a:r>
                </a:p>
              </p:txBody>
            </p:sp>
            <p:sp>
              <p:nvSpPr>
                <p:cNvPr id="833" name="Shape 833"/>
                <p:cNvSpPr/>
                <p:nvPr/>
              </p:nvSpPr>
              <p:spPr>
                <a:xfrm>
                  <a:off x="0" y="355600"/>
                  <a:ext cx="133395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Centromere</a:t>
                  </a:r>
                </a:p>
              </p:txBody>
            </p:sp>
            <p:sp>
              <p:nvSpPr>
                <p:cNvPr id="834" name="Shape 834"/>
                <p:cNvSpPr/>
                <p:nvPr/>
              </p:nvSpPr>
              <p:spPr>
                <a:xfrm>
                  <a:off x="3873500" y="1041400"/>
                  <a:ext cx="16129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Chromatids</a:t>
                  </a:r>
                </a:p>
              </p:txBody>
            </p:sp>
            <p:sp>
              <p:nvSpPr>
                <p:cNvPr id="835" name="Shape 835"/>
                <p:cNvSpPr/>
                <p:nvPr/>
              </p:nvSpPr>
              <p:spPr>
                <a:xfrm>
                  <a:off x="3431078" y="849144"/>
                  <a:ext cx="345056" cy="6469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path>
                  </a:pathLst>
                </a:custGeom>
                <a:noFill/>
                <a:ln w="254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grpSp>
      <p:grpSp>
        <p:nvGrpSpPr>
          <p:cNvPr id="846" name="Group 846"/>
          <p:cNvGrpSpPr/>
          <p:nvPr/>
        </p:nvGrpSpPr>
        <p:grpSpPr>
          <a:xfrm>
            <a:off x="5920802" y="3492500"/>
            <a:ext cx="6906198" cy="1478422"/>
            <a:chOff x="0" y="0"/>
            <a:chExt cx="6906197" cy="1478421"/>
          </a:xfrm>
        </p:grpSpPr>
        <p:pic>
          <p:nvPicPr>
            <p:cNvPr id="839" name="Crossing Over 1 pat chromos.pdf"/>
            <p:cNvPicPr>
              <a:picLocks noChangeAspect="1"/>
            </p:cNvPicPr>
            <p:nvPr/>
          </p:nvPicPr>
          <p:blipFill>
            <a:blip r:embed="rId3">
              <a:extLst/>
            </a:blip>
            <a:stretch>
              <a:fillRect/>
            </a:stretch>
          </p:blipFill>
          <p:spPr>
            <a:xfrm>
              <a:off x="0" y="0"/>
              <a:ext cx="5131009" cy="787400"/>
            </a:xfrm>
            <a:prstGeom prst="rect">
              <a:avLst/>
            </a:prstGeom>
            <a:ln w="12700" cap="flat">
              <a:noFill/>
              <a:miter lim="400000"/>
            </a:ln>
            <a:effectLst/>
          </p:spPr>
        </p:pic>
        <p:grpSp>
          <p:nvGrpSpPr>
            <p:cNvPr id="845" name="Group 845"/>
            <p:cNvGrpSpPr/>
            <p:nvPr/>
          </p:nvGrpSpPr>
          <p:grpSpPr>
            <a:xfrm>
              <a:off x="479997" y="74445"/>
              <a:ext cx="6426201" cy="1403977"/>
              <a:chOff x="0" y="0"/>
              <a:chExt cx="6426200" cy="1403976"/>
            </a:xfrm>
          </p:grpSpPr>
          <p:sp>
            <p:nvSpPr>
              <p:cNvPr id="840" name="Shape 840"/>
              <p:cNvSpPr/>
              <p:nvPr/>
            </p:nvSpPr>
            <p:spPr>
              <a:xfrm>
                <a:off x="2057400" y="852654"/>
                <a:ext cx="2528082"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0000"/>
                    </a:solidFill>
                  </a:defRPr>
                </a:lvl1pPr>
              </a:lstStyle>
              <a:p>
                <a:pPr>
                  <a:defRPr b="0"/>
                </a:pPr>
                <a:r>
                  <a:rPr b="1"/>
                  <a:t>Paternal chromosome</a:t>
                </a:r>
              </a:p>
            </p:txBody>
          </p:sp>
          <p:sp>
            <p:nvSpPr>
              <p:cNvPr id="841" name="Shape 841"/>
              <p:cNvSpPr/>
              <p:nvPr/>
            </p:nvSpPr>
            <p:spPr>
              <a:xfrm>
                <a:off x="4902200" y="217654"/>
                <a:ext cx="15240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Chromatids</a:t>
                </a:r>
              </a:p>
            </p:txBody>
          </p:sp>
          <p:sp>
            <p:nvSpPr>
              <p:cNvPr id="842" name="Shape 842"/>
              <p:cNvSpPr/>
              <p:nvPr/>
            </p:nvSpPr>
            <p:spPr>
              <a:xfrm>
                <a:off x="0" y="1144754"/>
                <a:ext cx="800522"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Genes</a:t>
                </a:r>
              </a:p>
            </p:txBody>
          </p:sp>
          <p:sp>
            <p:nvSpPr>
              <p:cNvPr id="843" name="Shape 843"/>
              <p:cNvSpPr/>
              <p:nvPr/>
            </p:nvSpPr>
            <p:spPr>
              <a:xfrm>
                <a:off x="4586778" y="0"/>
                <a:ext cx="345056" cy="6469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path>
                </a:pathLst>
              </a:custGeom>
              <a:noFill/>
              <a:ln w="254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44" name="Shape 844"/>
              <p:cNvSpPr/>
              <p:nvPr/>
            </p:nvSpPr>
            <p:spPr>
              <a:xfrm rot="5549374">
                <a:off x="255965" y="573115"/>
                <a:ext cx="337643" cy="633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path>
                </a:pathLst>
              </a:custGeom>
              <a:noFill/>
              <a:ln w="254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grpSp>
        <p:nvGrpSpPr>
          <p:cNvPr id="850" name="Group 850"/>
          <p:cNvGrpSpPr/>
          <p:nvPr/>
        </p:nvGrpSpPr>
        <p:grpSpPr>
          <a:xfrm>
            <a:off x="7632700" y="5003800"/>
            <a:ext cx="4244341" cy="4572000"/>
            <a:chOff x="0" y="0"/>
            <a:chExt cx="4244340" cy="4572000"/>
          </a:xfrm>
        </p:grpSpPr>
        <p:pic>
          <p:nvPicPr>
            <p:cNvPr id="847" name="Chromosomes XY.png"/>
            <p:cNvPicPr>
              <a:picLocks noChangeAspect="1"/>
            </p:cNvPicPr>
            <p:nvPr/>
          </p:nvPicPr>
          <p:blipFill>
            <a:blip r:embed="rId4">
              <a:extLst/>
            </a:blip>
            <a:stretch>
              <a:fillRect/>
            </a:stretch>
          </p:blipFill>
          <p:spPr>
            <a:xfrm>
              <a:off x="0" y="0"/>
              <a:ext cx="4244341" cy="4572000"/>
            </a:xfrm>
            <a:prstGeom prst="rect">
              <a:avLst/>
            </a:prstGeom>
            <a:ln w="12700" cap="flat">
              <a:noFill/>
              <a:miter lim="400000"/>
            </a:ln>
            <a:effectLst/>
          </p:spPr>
        </p:pic>
        <p:sp>
          <p:nvSpPr>
            <p:cNvPr id="848" name="Shape 848"/>
            <p:cNvSpPr/>
            <p:nvPr/>
          </p:nvSpPr>
          <p:spPr>
            <a:xfrm>
              <a:off x="228600" y="1790700"/>
              <a:ext cx="431900" cy="4472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nSpc>
                  <a:spcPts val="2800"/>
                </a:lnSpc>
                <a:tabLst>
                  <a:tab pos="520700" algn="l"/>
                </a:tabLst>
                <a:defRPr sz="2400" b="1">
                  <a:solidFill>
                    <a:srgbClr val="000000"/>
                  </a:solidFill>
                </a:defRPr>
              </a:lvl1pPr>
            </a:lstStyle>
            <a:p>
              <a:r>
                <a:t>Y</a:t>
              </a:r>
            </a:p>
          </p:txBody>
        </p:sp>
        <p:sp>
          <p:nvSpPr>
            <p:cNvPr id="849" name="Shape 849"/>
            <p:cNvSpPr/>
            <p:nvPr/>
          </p:nvSpPr>
          <p:spPr>
            <a:xfrm>
              <a:off x="1917700" y="3848100"/>
              <a:ext cx="431900" cy="4472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nSpc>
                  <a:spcPts val="2800"/>
                </a:lnSpc>
                <a:tabLst>
                  <a:tab pos="520700" algn="l"/>
                </a:tabLst>
                <a:defRPr sz="2400" b="1">
                  <a:solidFill>
                    <a:srgbClr val="000000"/>
                  </a:solidFill>
                </a:defRPr>
              </a:lvl1pPr>
            </a:lstStyle>
            <a:p>
              <a:r>
                <a:t>X</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8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 grpId="1" build="p" bldLvl="5" animBg="1" advAuto="0"/>
      <p:bldP spid="838" grpId="2" animBg="1" advAuto="0"/>
      <p:bldP spid="846"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p:cNvSpPr>
          <p:nvPr>
            <p:ph type="title"/>
          </p:nvPr>
        </p:nvSpPr>
        <p:spPr>
          <a:prstGeom prst="rect">
            <a:avLst/>
          </a:prstGeom>
        </p:spPr>
        <p:txBody>
          <a:bodyPr/>
          <a:lstStyle>
            <a:lvl1pPr>
              <a:tabLst>
                <a:tab pos="952500" algn="l"/>
              </a:tabLst>
            </a:lvl1pPr>
          </a:lstStyle>
          <a:p>
            <a:r>
              <a:t>Crossing Over 2</a:t>
            </a:r>
          </a:p>
        </p:txBody>
      </p:sp>
      <p:sp>
        <p:nvSpPr>
          <p:cNvPr id="853" name="Shape 853"/>
          <p:cNvSpPr>
            <a:spLocks noGrp="1"/>
          </p:cNvSpPr>
          <p:nvPr>
            <p:ph type="body" sz="half" idx="1"/>
          </p:nvPr>
        </p:nvSpPr>
        <p:spPr>
          <a:xfrm>
            <a:off x="368300" y="1790700"/>
            <a:ext cx="5526783" cy="7543800"/>
          </a:xfrm>
          <a:prstGeom prst="rect">
            <a:avLst/>
          </a:prstGeom>
        </p:spPr>
        <p:txBody>
          <a:bodyPr/>
          <a:lstStyle/>
          <a:p>
            <a:pPr>
              <a:lnSpc>
                <a:spcPts val="3200"/>
              </a:lnSpc>
              <a:tabLst>
                <a:tab pos="1016000" algn="l"/>
              </a:tabLst>
            </a:pPr>
            <a:r>
              <a:t>Chromatids with corresponding </a:t>
            </a:r>
            <a:br/>
            <a:r>
              <a:t>gene sequences to become entangled to form chiasma.</a:t>
            </a:r>
          </a:p>
          <a:p>
            <a:pPr>
              <a:lnSpc>
                <a:spcPts val="3200"/>
              </a:lnSpc>
              <a:tabLst>
                <a:tab pos="1016000" algn="l"/>
              </a:tabLst>
            </a:pPr>
            <a:r>
              <a:t>‘Equivalent’ segments of </a:t>
            </a:r>
            <a:br/>
            <a:r>
              <a:t>homologous chromosomes are able to be exchanged at these points.</a:t>
            </a:r>
          </a:p>
          <a:p>
            <a:pPr>
              <a:lnSpc>
                <a:spcPts val="3200"/>
              </a:lnSpc>
              <a:tabLst>
                <a:tab pos="1016000" algn="l"/>
              </a:tabLst>
            </a:pPr>
            <a:r>
              <a:t>The neighbouring chromatids of </a:t>
            </a:r>
            <a:br/>
            <a:r>
              <a:t>each of the two homologous chromosomes shown have exchanged genes, leaving the </a:t>
            </a:r>
            <a:br/>
            <a:r>
              <a:t>outer chromatids untouched.</a:t>
            </a:r>
          </a:p>
          <a:p>
            <a:pPr>
              <a:lnSpc>
                <a:spcPts val="3200"/>
              </a:lnSpc>
              <a:tabLst>
                <a:tab pos="1016000" algn="l"/>
              </a:tabLst>
            </a:pPr>
            <a:r>
              <a:t>Each chromosome will pass </a:t>
            </a:r>
            <a:br/>
            <a:r>
              <a:t>into the intermediate cells of </a:t>
            </a:r>
            <a:br/>
            <a:r>
              <a:t>meiosis to enter the second </a:t>
            </a:r>
            <a:br/>
            <a:r>
              <a:t>division of meiosis.</a:t>
            </a:r>
          </a:p>
        </p:txBody>
      </p:sp>
      <p:grpSp>
        <p:nvGrpSpPr>
          <p:cNvPr id="859" name="Group 859"/>
          <p:cNvGrpSpPr/>
          <p:nvPr/>
        </p:nvGrpSpPr>
        <p:grpSpPr>
          <a:xfrm>
            <a:off x="6227196" y="2095500"/>
            <a:ext cx="6612504" cy="1714500"/>
            <a:chOff x="0" y="0"/>
            <a:chExt cx="6612503" cy="1714500"/>
          </a:xfrm>
        </p:grpSpPr>
        <p:pic>
          <p:nvPicPr>
            <p:cNvPr id="854" name="Crossing Over 2 chromosomes.pdf"/>
            <p:cNvPicPr>
              <a:picLocks noChangeAspect="1"/>
            </p:cNvPicPr>
            <p:nvPr/>
          </p:nvPicPr>
          <p:blipFill>
            <a:blip r:embed="rId2">
              <a:extLst/>
            </a:blip>
            <a:stretch>
              <a:fillRect/>
            </a:stretch>
          </p:blipFill>
          <p:spPr>
            <a:xfrm>
              <a:off x="0" y="0"/>
              <a:ext cx="5009322" cy="1714500"/>
            </a:xfrm>
            <a:prstGeom prst="rect">
              <a:avLst/>
            </a:prstGeom>
            <a:ln w="12700" cap="flat">
              <a:noFill/>
              <a:miter lim="400000"/>
            </a:ln>
            <a:effectLst/>
          </p:spPr>
        </p:pic>
        <p:grpSp>
          <p:nvGrpSpPr>
            <p:cNvPr id="858" name="Group 858"/>
            <p:cNvGrpSpPr/>
            <p:nvPr/>
          </p:nvGrpSpPr>
          <p:grpSpPr>
            <a:xfrm>
              <a:off x="3234303" y="431800"/>
              <a:ext cx="3378201" cy="868822"/>
              <a:chOff x="0" y="0"/>
              <a:chExt cx="3378200" cy="868821"/>
            </a:xfrm>
          </p:grpSpPr>
          <p:sp>
            <p:nvSpPr>
              <p:cNvPr id="855" name="Shape 855"/>
              <p:cNvSpPr/>
              <p:nvPr/>
            </p:nvSpPr>
            <p:spPr>
              <a:xfrm>
                <a:off x="1968500" y="0"/>
                <a:ext cx="1409700" cy="868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Chiasma in the process of forming</a:t>
                </a:r>
              </a:p>
            </p:txBody>
          </p:sp>
          <p:sp>
            <p:nvSpPr>
              <p:cNvPr id="856" name="Shape 856"/>
              <p:cNvSpPr/>
              <p:nvPr/>
            </p:nvSpPr>
            <p:spPr>
              <a:xfrm>
                <a:off x="0" y="63500"/>
                <a:ext cx="723900" cy="723900"/>
              </a:xfrm>
              <a:prstGeom prst="ellipse">
                <a:avLst/>
              </a:prstGeom>
              <a:noFill/>
              <a:ln w="38100" cap="flat">
                <a:solidFill>
                  <a:srgbClr val="006994"/>
                </a:solidFill>
                <a:prstDash val="solid"/>
                <a:miter lim="400000"/>
              </a:ln>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857" name="Shape 857"/>
              <p:cNvSpPr/>
              <p:nvPr/>
            </p:nvSpPr>
            <p:spPr>
              <a:xfrm>
                <a:off x="512233" y="431800"/>
                <a:ext cx="1418167" cy="12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873" name="Group 873"/>
          <p:cNvGrpSpPr/>
          <p:nvPr/>
        </p:nvGrpSpPr>
        <p:grpSpPr>
          <a:xfrm>
            <a:off x="6098558" y="4686300"/>
            <a:ext cx="6601442" cy="2951622"/>
            <a:chOff x="0" y="0"/>
            <a:chExt cx="6601441" cy="2951621"/>
          </a:xfrm>
        </p:grpSpPr>
        <p:pic>
          <p:nvPicPr>
            <p:cNvPr id="860" name="Crossing Over 2a 2.pdf"/>
            <p:cNvPicPr>
              <a:picLocks noChangeAspect="1"/>
            </p:cNvPicPr>
            <p:nvPr/>
          </p:nvPicPr>
          <p:blipFill>
            <a:blip r:embed="rId3">
              <a:extLst/>
            </a:blip>
            <a:stretch>
              <a:fillRect/>
            </a:stretch>
          </p:blipFill>
          <p:spPr>
            <a:xfrm>
              <a:off x="22841" y="1688306"/>
              <a:ext cx="5016501" cy="826583"/>
            </a:xfrm>
            <a:prstGeom prst="rect">
              <a:avLst/>
            </a:prstGeom>
            <a:ln w="12700" cap="flat">
              <a:noFill/>
              <a:miter lim="400000"/>
            </a:ln>
            <a:effectLst/>
          </p:spPr>
        </p:pic>
        <p:pic>
          <p:nvPicPr>
            <p:cNvPr id="861" name="Crossing Over 2a 1.pdf"/>
            <p:cNvPicPr>
              <a:picLocks noChangeAspect="1"/>
            </p:cNvPicPr>
            <p:nvPr/>
          </p:nvPicPr>
          <p:blipFill>
            <a:blip r:embed="rId4">
              <a:extLst/>
            </a:blip>
            <a:stretch>
              <a:fillRect/>
            </a:stretch>
          </p:blipFill>
          <p:spPr>
            <a:xfrm>
              <a:off x="0" y="241300"/>
              <a:ext cx="5137151" cy="850900"/>
            </a:xfrm>
            <a:prstGeom prst="rect">
              <a:avLst/>
            </a:prstGeom>
            <a:ln w="12700" cap="flat">
              <a:noFill/>
              <a:miter lim="400000"/>
            </a:ln>
            <a:effectLst/>
          </p:spPr>
        </p:pic>
        <p:grpSp>
          <p:nvGrpSpPr>
            <p:cNvPr id="864" name="Group 864"/>
            <p:cNvGrpSpPr/>
            <p:nvPr/>
          </p:nvGrpSpPr>
          <p:grpSpPr>
            <a:xfrm>
              <a:off x="1381741" y="1092200"/>
              <a:ext cx="2311401" cy="609600"/>
              <a:chOff x="0" y="0"/>
              <a:chExt cx="2311400" cy="609600"/>
            </a:xfrm>
          </p:grpSpPr>
          <p:sp>
            <p:nvSpPr>
              <p:cNvPr id="862" name="Shape 862"/>
              <p:cNvSpPr/>
              <p:nvPr/>
            </p:nvSpPr>
            <p:spPr>
              <a:xfrm>
                <a:off x="0" y="177800"/>
                <a:ext cx="209644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lvl1pPr>
              </a:lstStyle>
              <a:p>
                <a:pPr>
                  <a:defRPr i="0"/>
                </a:pPr>
                <a:r>
                  <a:rPr i="1"/>
                  <a:t>Crossing over point</a:t>
                </a:r>
              </a:p>
            </p:txBody>
          </p:sp>
          <p:sp>
            <p:nvSpPr>
              <p:cNvPr id="863" name="Shape 863"/>
              <p:cNvSpPr/>
              <p:nvPr/>
            </p:nvSpPr>
            <p:spPr>
              <a:xfrm>
                <a:off x="2311400" y="0"/>
                <a:ext cx="0" cy="609600"/>
              </a:xfrm>
              <a:prstGeom prst="line">
                <a:avLst/>
              </a:prstGeom>
              <a:noFill/>
              <a:ln w="25400" cap="flat">
                <a:solidFill>
                  <a:srgbClr val="006994"/>
                </a:solidFill>
                <a:prstDash val="solid"/>
                <a:miter lim="400000"/>
                <a:headEnd type="triangle" w="med" len="med"/>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869" name="Group 869"/>
            <p:cNvGrpSpPr/>
            <p:nvPr/>
          </p:nvGrpSpPr>
          <p:grpSpPr>
            <a:xfrm>
              <a:off x="4848841" y="0"/>
              <a:ext cx="1752601" cy="2951622"/>
              <a:chOff x="0" y="0"/>
              <a:chExt cx="1752600" cy="2951621"/>
            </a:xfrm>
          </p:grpSpPr>
          <p:sp>
            <p:nvSpPr>
              <p:cNvPr id="865" name="Shape 865"/>
              <p:cNvSpPr/>
              <p:nvPr/>
            </p:nvSpPr>
            <p:spPr>
              <a:xfrm>
                <a:off x="431800" y="0"/>
                <a:ext cx="1320800" cy="868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Chromatid of maternal origin</a:t>
                </a:r>
              </a:p>
            </p:txBody>
          </p:sp>
          <p:sp>
            <p:nvSpPr>
              <p:cNvPr id="866" name="Shape 866"/>
              <p:cNvSpPr/>
              <p:nvPr/>
            </p:nvSpPr>
            <p:spPr>
              <a:xfrm>
                <a:off x="444500" y="2082800"/>
                <a:ext cx="1244600" cy="868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Chromatid of paternal origin</a:t>
                </a:r>
              </a:p>
            </p:txBody>
          </p:sp>
          <p:sp>
            <p:nvSpPr>
              <p:cNvPr id="867" name="Shape 867"/>
              <p:cNvSpPr/>
              <p:nvPr/>
            </p:nvSpPr>
            <p:spPr>
              <a:xfrm>
                <a:off x="0" y="457200"/>
                <a:ext cx="389467" cy="12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68" name="Shape 868"/>
              <p:cNvSpPr/>
              <p:nvPr/>
            </p:nvSpPr>
            <p:spPr>
              <a:xfrm>
                <a:off x="0" y="2362200"/>
                <a:ext cx="389467" cy="12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872" name="Group 872"/>
            <p:cNvGrpSpPr/>
            <p:nvPr/>
          </p:nvGrpSpPr>
          <p:grpSpPr>
            <a:xfrm>
              <a:off x="4856291" y="778859"/>
              <a:ext cx="1186351" cy="1200541"/>
              <a:chOff x="0" y="0"/>
              <a:chExt cx="1186349" cy="1200540"/>
            </a:xfrm>
          </p:grpSpPr>
          <p:sp>
            <p:nvSpPr>
              <p:cNvPr id="870" name="Shape 870"/>
              <p:cNvSpPr/>
              <p:nvPr/>
            </p:nvSpPr>
            <p:spPr>
              <a:xfrm>
                <a:off x="411649" y="364141"/>
                <a:ext cx="7747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Mixed types</a:t>
                </a:r>
              </a:p>
            </p:txBody>
          </p:sp>
          <p:sp>
            <p:nvSpPr>
              <p:cNvPr id="871" name="Shape 871"/>
              <p:cNvSpPr/>
              <p:nvPr/>
            </p:nvSpPr>
            <p:spPr>
              <a:xfrm>
                <a:off x="0" y="0"/>
                <a:ext cx="411650" cy="12005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198"/>
                    </a:lnTo>
                    <a:lnTo>
                      <a:pt x="79" y="21600"/>
                    </a:lnTo>
                  </a:path>
                </a:pathLst>
              </a:custGeom>
              <a:noFill/>
              <a:ln w="25400" cap="flat">
                <a:solidFill>
                  <a:srgbClr val="006994"/>
                </a:solidFill>
                <a:prstDash val="solid"/>
                <a:miter lim="400000"/>
                <a:headEnd type="triangle" w="med" len="med"/>
                <a:tailEnd type="triangle" w="med" len="med"/>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5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8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1" build="p" bldLvl="5" animBg="1" advAuto="0"/>
      <p:bldP spid="859" grpId="2" animBg="1" advAuto="0"/>
      <p:bldP spid="873" grpId="3"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DNA replication_2strand.pdf"/>
          <p:cNvPicPr>
            <a:picLocks noChangeAspect="1"/>
          </p:cNvPicPr>
          <p:nvPr/>
        </p:nvPicPr>
        <p:blipFill>
          <a:blip r:embed="rId2">
            <a:extLst/>
          </a:blip>
          <a:stretch>
            <a:fillRect/>
          </a:stretch>
        </p:blipFill>
        <p:spPr>
          <a:xfrm>
            <a:off x="7467600" y="2832100"/>
            <a:ext cx="3699118" cy="6743700"/>
          </a:xfrm>
          <a:prstGeom prst="rect">
            <a:avLst/>
          </a:prstGeom>
          <a:ln w="12700">
            <a:miter lim="400000"/>
          </a:ln>
        </p:spPr>
      </p:pic>
      <p:pic>
        <p:nvPicPr>
          <p:cNvPr id="69" name="DNA replication_chromosome.png"/>
          <p:cNvPicPr>
            <a:picLocks noChangeAspect="1"/>
          </p:cNvPicPr>
          <p:nvPr/>
        </p:nvPicPr>
        <p:blipFill>
          <a:blip r:embed="rId3">
            <a:extLst/>
          </a:blip>
          <a:stretch>
            <a:fillRect/>
          </a:stretch>
        </p:blipFill>
        <p:spPr>
          <a:xfrm>
            <a:off x="7081566" y="1845357"/>
            <a:ext cx="1186135" cy="2870201"/>
          </a:xfrm>
          <a:prstGeom prst="rect">
            <a:avLst/>
          </a:prstGeom>
          <a:ln w="12700">
            <a:miter lim="400000"/>
          </a:ln>
        </p:spPr>
      </p:pic>
      <p:pic>
        <p:nvPicPr>
          <p:cNvPr id="70" name="DNA replication_chromatids.png"/>
          <p:cNvPicPr>
            <a:picLocks noChangeAspect="1"/>
          </p:cNvPicPr>
          <p:nvPr/>
        </p:nvPicPr>
        <p:blipFill>
          <a:blip r:embed="rId4">
            <a:extLst/>
          </a:blip>
          <a:stretch>
            <a:fillRect/>
          </a:stretch>
        </p:blipFill>
        <p:spPr>
          <a:xfrm>
            <a:off x="10274300" y="1748966"/>
            <a:ext cx="1348934" cy="3098801"/>
          </a:xfrm>
          <a:prstGeom prst="rect">
            <a:avLst/>
          </a:prstGeom>
          <a:ln w="12700">
            <a:miter lim="400000"/>
          </a:ln>
        </p:spPr>
      </p:pic>
      <p:pic>
        <p:nvPicPr>
          <p:cNvPr id="71" name="DNA replication_bases.pdf"/>
          <p:cNvPicPr>
            <a:picLocks noChangeAspect="1"/>
          </p:cNvPicPr>
          <p:nvPr/>
        </p:nvPicPr>
        <p:blipFill>
          <a:blip r:embed="rId5">
            <a:extLst/>
          </a:blip>
          <a:stretch>
            <a:fillRect/>
          </a:stretch>
        </p:blipFill>
        <p:spPr>
          <a:xfrm>
            <a:off x="10401300" y="5118100"/>
            <a:ext cx="2133600" cy="577516"/>
          </a:xfrm>
          <a:prstGeom prst="rect">
            <a:avLst/>
          </a:prstGeom>
          <a:ln w="12700">
            <a:miter lim="400000"/>
          </a:ln>
        </p:spPr>
      </p:pic>
      <p:sp>
        <p:nvSpPr>
          <p:cNvPr id="72" name="Shape 72"/>
          <p:cNvSpPr>
            <a:spLocks noGrp="1"/>
          </p:cNvSpPr>
          <p:nvPr>
            <p:ph type="title"/>
          </p:nvPr>
        </p:nvSpPr>
        <p:spPr>
          <a:prstGeom prst="rect">
            <a:avLst/>
          </a:prstGeom>
        </p:spPr>
        <p:txBody>
          <a:bodyPr/>
          <a:lstStyle>
            <a:lvl1pPr>
              <a:tabLst>
                <a:tab pos="952500" algn="l"/>
              </a:tabLst>
            </a:lvl1pPr>
          </a:lstStyle>
          <a:p>
            <a:r>
              <a:t>What is DNA Replication?</a:t>
            </a:r>
          </a:p>
        </p:txBody>
      </p:sp>
      <p:sp>
        <p:nvSpPr>
          <p:cNvPr id="73" name="Shape 73"/>
          <p:cNvSpPr>
            <a:spLocks noGrp="1"/>
          </p:cNvSpPr>
          <p:nvPr>
            <p:ph type="body" sz="half" idx="1"/>
          </p:nvPr>
        </p:nvSpPr>
        <p:spPr>
          <a:prstGeom prst="rect">
            <a:avLst/>
          </a:prstGeom>
        </p:spPr>
        <p:txBody>
          <a:bodyPr/>
          <a:lstStyle/>
          <a:p>
            <a:pPr marL="345600" indent="-345600">
              <a:tabLst>
                <a:tab pos="1016000" algn="l"/>
              </a:tabLst>
            </a:pPr>
            <a:r>
              <a:t>Before a cell can divide, its DNA must be copied (replicated). </a:t>
            </a:r>
            <a:r>
              <a:rPr b="1">
                <a:solidFill>
                  <a:srgbClr val="006994"/>
                </a:solidFill>
              </a:rPr>
              <a:t>DNA replication</a:t>
            </a:r>
            <a:r>
              <a:t> is the process in which DNA is replicated to produce an exact copy of itself.</a:t>
            </a:r>
          </a:p>
          <a:p>
            <a:pPr marL="345600" indent="-345600">
              <a:tabLst>
                <a:tab pos="1016000" algn="l"/>
              </a:tabLst>
            </a:pPr>
            <a:r>
              <a:t>After the DNA has replicated, each chromosome is made up of two chromatids, which are joined at the centromere. The two chromatids will become separated during cell division to form two separate chromosomes.</a:t>
            </a:r>
          </a:p>
          <a:p>
            <a:pPr marL="345600" indent="-345600">
              <a:tabLst>
                <a:tab pos="1016000" algn="l"/>
              </a:tabLst>
            </a:pPr>
            <a:r>
              <a:t>DNA replication takes place in the time between cell divisions.</a:t>
            </a:r>
          </a:p>
          <a:p>
            <a:pPr marL="345600" indent="-345600">
              <a:tabLst>
                <a:tab pos="1016000" algn="l"/>
              </a:tabLst>
            </a:pPr>
            <a:r>
              <a:t>DNA replication is </a:t>
            </a:r>
            <a:r>
              <a:rPr b="1">
                <a:solidFill>
                  <a:srgbClr val="006993"/>
                </a:solidFill>
              </a:rPr>
              <a:t>semi-conservative</a:t>
            </a:r>
            <a:r>
              <a:t> because</a:t>
            </a:r>
            <a:r>
              <a:rPr sz="2000"/>
              <a:t> </a:t>
            </a:r>
            <a:r>
              <a:t>the replicated DNA consists of one original strand of DNA, and a newly replicated ‘daughter’ strand. </a:t>
            </a:r>
          </a:p>
        </p:txBody>
      </p:sp>
      <p:sp>
        <p:nvSpPr>
          <p:cNvPr id="74" name="Shape 74"/>
          <p:cNvSpPr/>
          <p:nvPr/>
        </p:nvSpPr>
        <p:spPr>
          <a:xfrm>
            <a:off x="6804825" y="1485900"/>
            <a:ext cx="1612901" cy="5461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tabLst>
                <a:tab pos="520700" algn="l"/>
              </a:tabLst>
            </a:lvl1pPr>
          </a:lstStyle>
          <a:p>
            <a:r>
              <a:t>Parent chromosome</a:t>
            </a:r>
          </a:p>
        </p:txBody>
      </p:sp>
      <p:sp>
        <p:nvSpPr>
          <p:cNvPr id="75" name="Shape 75"/>
          <p:cNvSpPr/>
          <p:nvPr/>
        </p:nvSpPr>
        <p:spPr>
          <a:xfrm flipH="1" flipV="1">
            <a:off x="8102600" y="2374900"/>
            <a:ext cx="2125137" cy="1"/>
          </a:xfrm>
          <a:prstGeom prst="line">
            <a:avLst/>
          </a:prstGeom>
          <a:ln w="508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6" name="Shape 76"/>
          <p:cNvSpPr/>
          <p:nvPr/>
        </p:nvSpPr>
        <p:spPr>
          <a:xfrm>
            <a:off x="8674100" y="5118100"/>
            <a:ext cx="1270000" cy="1270000"/>
          </a:xfrm>
          <a:prstGeom prst="ellipse">
            <a:avLst/>
          </a:prstGeom>
          <a:ln w="508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7" name="Shape 77"/>
          <p:cNvSpPr/>
          <p:nvPr/>
        </p:nvSpPr>
        <p:spPr>
          <a:xfrm>
            <a:off x="7899179" y="8623300"/>
            <a:ext cx="330421"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 name="Shape 78"/>
          <p:cNvSpPr/>
          <p:nvPr/>
        </p:nvSpPr>
        <p:spPr>
          <a:xfrm>
            <a:off x="9308314" y="6472752"/>
            <a:ext cx="1" cy="410648"/>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83" name="Group 83"/>
          <p:cNvGrpSpPr/>
          <p:nvPr/>
        </p:nvGrpSpPr>
        <p:grpSpPr>
          <a:xfrm>
            <a:off x="10348125" y="5791200"/>
            <a:ext cx="2197101" cy="368300"/>
            <a:chOff x="0" y="0"/>
            <a:chExt cx="2197100" cy="368300"/>
          </a:xfrm>
        </p:grpSpPr>
        <p:sp>
          <p:nvSpPr>
            <p:cNvPr id="79" name="Shape 79"/>
            <p:cNvSpPr/>
            <p:nvPr/>
          </p:nvSpPr>
          <p:spPr>
            <a:xfrm>
              <a:off x="0" y="0"/>
              <a:ext cx="317500"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defRPr b="1"/>
              </a:lvl1pPr>
            </a:lstStyle>
            <a:p>
              <a:r>
                <a:t>G</a:t>
              </a:r>
            </a:p>
          </p:txBody>
        </p:sp>
        <p:sp>
          <p:nvSpPr>
            <p:cNvPr id="80" name="Shape 80"/>
            <p:cNvSpPr/>
            <p:nvPr/>
          </p:nvSpPr>
          <p:spPr>
            <a:xfrm>
              <a:off x="647700" y="0"/>
              <a:ext cx="317500"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defRPr b="1"/>
              </a:lvl1pPr>
            </a:lstStyle>
            <a:p>
              <a:r>
                <a:t>C</a:t>
              </a:r>
            </a:p>
          </p:txBody>
        </p:sp>
        <p:sp>
          <p:nvSpPr>
            <p:cNvPr id="81" name="Shape 81"/>
            <p:cNvSpPr/>
            <p:nvPr/>
          </p:nvSpPr>
          <p:spPr>
            <a:xfrm>
              <a:off x="1257300" y="0"/>
              <a:ext cx="317500"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defRPr b="1"/>
              </a:lvl1pPr>
            </a:lstStyle>
            <a:p>
              <a:r>
                <a:t>A</a:t>
              </a:r>
            </a:p>
          </p:txBody>
        </p:sp>
        <p:sp>
          <p:nvSpPr>
            <p:cNvPr id="82" name="Shape 82"/>
            <p:cNvSpPr/>
            <p:nvPr/>
          </p:nvSpPr>
          <p:spPr>
            <a:xfrm>
              <a:off x="1879600" y="0"/>
              <a:ext cx="317500" cy="368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defRPr b="1"/>
              </a:lvl1pPr>
            </a:lstStyle>
            <a:p>
              <a:r>
                <a:t>T</a:t>
              </a:r>
            </a:p>
          </p:txBody>
        </p:sp>
      </p:grpSp>
      <p:grpSp>
        <p:nvGrpSpPr>
          <p:cNvPr id="89" name="Group 89"/>
          <p:cNvGrpSpPr/>
          <p:nvPr/>
        </p:nvGrpSpPr>
        <p:grpSpPr>
          <a:xfrm>
            <a:off x="10068725" y="1320800"/>
            <a:ext cx="2679701" cy="2552700"/>
            <a:chOff x="0" y="0"/>
            <a:chExt cx="2679700" cy="2552700"/>
          </a:xfrm>
        </p:grpSpPr>
        <p:sp>
          <p:nvSpPr>
            <p:cNvPr id="84" name="Shape 84"/>
            <p:cNvSpPr/>
            <p:nvPr/>
          </p:nvSpPr>
          <p:spPr>
            <a:xfrm>
              <a:off x="0" y="0"/>
              <a:ext cx="1612900" cy="673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lvl1pPr>
            </a:lstStyle>
            <a:p>
              <a:r>
                <a:t>Replicated chromosome</a:t>
              </a:r>
            </a:p>
          </p:txBody>
        </p:sp>
        <p:sp>
          <p:nvSpPr>
            <p:cNvPr id="85" name="Shape 85"/>
            <p:cNvSpPr/>
            <p:nvPr/>
          </p:nvSpPr>
          <p:spPr>
            <a:xfrm>
              <a:off x="1320800" y="1016000"/>
              <a:ext cx="1358900" cy="330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lvl1pPr>
            </a:lstStyle>
            <a:p>
              <a:r>
                <a:t>Chromatid</a:t>
              </a:r>
            </a:p>
          </p:txBody>
        </p:sp>
        <p:sp>
          <p:nvSpPr>
            <p:cNvPr id="86" name="Shape 86"/>
            <p:cNvSpPr/>
            <p:nvPr/>
          </p:nvSpPr>
          <p:spPr>
            <a:xfrm>
              <a:off x="1320800" y="1714500"/>
              <a:ext cx="1358900" cy="838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tabLst>
                  <a:tab pos="520700" algn="l"/>
                </a:tabLst>
              </a:lvl1pPr>
            </a:lstStyle>
            <a:p>
              <a:r>
                <a:t>Centromere links sister chromatids</a:t>
              </a:r>
            </a:p>
          </p:txBody>
        </p:sp>
        <p:sp>
          <p:nvSpPr>
            <p:cNvPr id="87" name="Shape 87"/>
            <p:cNvSpPr/>
            <p:nvPr/>
          </p:nvSpPr>
          <p:spPr>
            <a:xfrm>
              <a:off x="1068389" y="1176852"/>
              <a:ext cx="353871"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8" name="Shape 88"/>
            <p:cNvSpPr/>
            <p:nvPr/>
          </p:nvSpPr>
          <p:spPr>
            <a:xfrm>
              <a:off x="832742" y="1875352"/>
              <a:ext cx="487918"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90" name="Shape 90"/>
          <p:cNvSpPr/>
          <p:nvPr/>
        </p:nvSpPr>
        <p:spPr>
          <a:xfrm flipH="1" flipV="1">
            <a:off x="8444714" y="4876800"/>
            <a:ext cx="559698"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1" name="Shape 91"/>
          <p:cNvSpPr/>
          <p:nvPr/>
        </p:nvSpPr>
        <p:spPr>
          <a:xfrm>
            <a:off x="6972300" y="4744578"/>
            <a:ext cx="134668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tabLst>
                <a:tab pos="520700" algn="l"/>
              </a:tabLst>
            </a:lvl1pPr>
          </a:lstStyle>
          <a:p>
            <a:r>
              <a:t>Parent DNA</a:t>
            </a:r>
          </a:p>
        </p:txBody>
      </p:sp>
      <p:sp>
        <p:nvSpPr>
          <p:cNvPr id="92" name="Shape 92"/>
          <p:cNvSpPr/>
          <p:nvPr/>
        </p:nvSpPr>
        <p:spPr>
          <a:xfrm>
            <a:off x="8102600" y="8338678"/>
            <a:ext cx="23495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tabLst>
                <a:tab pos="520700" algn="l"/>
              </a:tabLst>
            </a:pPr>
            <a:r>
              <a:t>DNA that will become</a:t>
            </a:r>
            <a:br/>
            <a:r>
              <a:t>separate chromatids</a:t>
            </a:r>
          </a:p>
        </p:txBody>
      </p:sp>
      <p:sp>
        <p:nvSpPr>
          <p:cNvPr id="93" name="Shape 93"/>
          <p:cNvSpPr/>
          <p:nvPr/>
        </p:nvSpPr>
        <p:spPr>
          <a:xfrm flipH="1">
            <a:off x="10413779" y="8623300"/>
            <a:ext cx="330421"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4" name="Shape 94"/>
          <p:cNvSpPr/>
          <p:nvPr/>
        </p:nvSpPr>
        <p:spPr>
          <a:xfrm>
            <a:off x="11176000" y="6420978"/>
            <a:ext cx="1181100" cy="79262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tabLst>
                <a:tab pos="520700" algn="l"/>
              </a:tabLst>
            </a:lvl1pPr>
          </a:lstStyle>
          <a:p>
            <a:r>
              <a:t>New ‘daughter’ DNA</a:t>
            </a:r>
          </a:p>
        </p:txBody>
      </p:sp>
      <p:sp>
        <p:nvSpPr>
          <p:cNvPr id="95" name="Shape 95"/>
          <p:cNvSpPr/>
          <p:nvPr/>
        </p:nvSpPr>
        <p:spPr>
          <a:xfrm flipV="1">
            <a:off x="10579996" y="6827519"/>
            <a:ext cx="687445" cy="487809"/>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Shape 875"/>
          <p:cNvSpPr>
            <a:spLocks noGrp="1"/>
          </p:cNvSpPr>
          <p:nvPr>
            <p:ph type="title"/>
          </p:nvPr>
        </p:nvSpPr>
        <p:spPr>
          <a:prstGeom prst="rect">
            <a:avLst/>
          </a:prstGeom>
        </p:spPr>
        <p:txBody>
          <a:bodyPr/>
          <a:lstStyle>
            <a:lvl1pPr>
              <a:tabLst>
                <a:tab pos="952500" algn="l"/>
              </a:tabLst>
            </a:lvl1pPr>
          </a:lstStyle>
          <a:p>
            <a:r>
              <a:t>Crossing Over 3</a:t>
            </a:r>
          </a:p>
        </p:txBody>
      </p:sp>
      <p:sp>
        <p:nvSpPr>
          <p:cNvPr id="876" name="Shape 876"/>
          <p:cNvSpPr>
            <a:spLocks noGrp="1"/>
          </p:cNvSpPr>
          <p:nvPr>
            <p:ph type="body" sz="half" idx="1"/>
          </p:nvPr>
        </p:nvSpPr>
        <p:spPr>
          <a:xfrm>
            <a:off x="355600" y="1790700"/>
            <a:ext cx="4302770" cy="7543800"/>
          </a:xfrm>
          <a:prstGeom prst="rect">
            <a:avLst/>
          </a:prstGeom>
        </p:spPr>
        <p:txBody>
          <a:bodyPr/>
          <a:lstStyle/>
          <a:p>
            <a:pPr>
              <a:lnSpc>
                <a:spcPts val="3200"/>
              </a:lnSpc>
              <a:tabLst>
                <a:tab pos="1016000" algn="l"/>
              </a:tabLst>
            </a:pPr>
            <a:r>
              <a:t>During the final division </a:t>
            </a:r>
            <a:br/>
            <a:r>
              <a:t>of meiosis, the chromatids </a:t>
            </a:r>
            <a:br/>
            <a:r>
              <a:t>that were bound together </a:t>
            </a:r>
            <a:br/>
            <a:r>
              <a:t>are separated.</a:t>
            </a:r>
          </a:p>
          <a:p>
            <a:pPr>
              <a:lnSpc>
                <a:spcPts val="3200"/>
              </a:lnSpc>
              <a:tabLst>
                <a:tab pos="1016000" algn="l"/>
              </a:tabLst>
            </a:pPr>
            <a:r>
              <a:t>Each of the four chromatids, with any recombined genes, will end up in one of the </a:t>
            </a:r>
            <a:br/>
            <a:r>
              <a:t>four gametes.</a:t>
            </a:r>
          </a:p>
          <a:p>
            <a:pPr>
              <a:lnSpc>
                <a:spcPts val="3200"/>
              </a:lnSpc>
              <a:tabLst>
                <a:tab pos="1016000" algn="l"/>
              </a:tabLst>
            </a:pPr>
            <a:r>
              <a:t>If some chromatids were not involved in crossing over, </a:t>
            </a:r>
            <a:br/>
            <a:r>
              <a:t>some of the gametes will have ‘parental’ allele sequences.</a:t>
            </a:r>
          </a:p>
        </p:txBody>
      </p:sp>
      <p:grpSp>
        <p:nvGrpSpPr>
          <p:cNvPr id="889" name="Group 889"/>
          <p:cNvGrpSpPr/>
          <p:nvPr/>
        </p:nvGrpSpPr>
        <p:grpSpPr>
          <a:xfrm>
            <a:off x="5692158" y="1765299"/>
            <a:ext cx="6995143" cy="2824623"/>
            <a:chOff x="0" y="0"/>
            <a:chExt cx="6995141" cy="2824621"/>
          </a:xfrm>
        </p:grpSpPr>
        <p:grpSp>
          <p:nvGrpSpPr>
            <p:cNvPr id="879" name="Group 879"/>
            <p:cNvGrpSpPr/>
            <p:nvPr/>
          </p:nvGrpSpPr>
          <p:grpSpPr>
            <a:xfrm>
              <a:off x="0" y="0"/>
              <a:ext cx="5153642" cy="2667289"/>
              <a:chOff x="0" y="0"/>
              <a:chExt cx="5153641" cy="2667288"/>
            </a:xfrm>
          </p:grpSpPr>
          <p:pic>
            <p:nvPicPr>
              <p:cNvPr id="877" name="Crossing Over 2a 1.pdf"/>
              <p:cNvPicPr>
                <a:picLocks noChangeAspect="1"/>
              </p:cNvPicPr>
              <p:nvPr/>
            </p:nvPicPr>
            <p:blipFill>
              <a:blip r:embed="rId2">
                <a:extLst/>
              </a:blip>
              <a:stretch>
                <a:fillRect/>
              </a:stretch>
            </p:blipFill>
            <p:spPr>
              <a:xfrm>
                <a:off x="0" y="0"/>
                <a:ext cx="5137151" cy="850900"/>
              </a:xfrm>
              <a:prstGeom prst="rect">
                <a:avLst/>
              </a:prstGeom>
              <a:ln w="12700" cap="flat">
                <a:noFill/>
                <a:miter lim="400000"/>
              </a:ln>
              <a:effectLst/>
            </p:spPr>
          </p:pic>
          <p:pic>
            <p:nvPicPr>
              <p:cNvPr id="878" name="Crossing Over 2a 2.pdf"/>
              <p:cNvPicPr>
                <a:picLocks noChangeAspect="1"/>
              </p:cNvPicPr>
              <p:nvPr/>
            </p:nvPicPr>
            <p:blipFill>
              <a:blip r:embed="rId3">
                <a:extLst/>
              </a:blip>
              <a:stretch>
                <a:fillRect/>
              </a:stretch>
            </p:blipFill>
            <p:spPr>
              <a:xfrm>
                <a:off x="137141" y="1840706"/>
                <a:ext cx="5016501" cy="826583"/>
              </a:xfrm>
              <a:prstGeom prst="rect">
                <a:avLst/>
              </a:prstGeom>
              <a:ln w="12700" cap="flat">
                <a:noFill/>
                <a:miter lim="400000"/>
              </a:ln>
              <a:effectLst/>
            </p:spPr>
          </p:pic>
        </p:grpSp>
        <p:sp>
          <p:nvSpPr>
            <p:cNvPr id="880" name="Shape 880"/>
            <p:cNvSpPr/>
            <p:nvPr/>
          </p:nvSpPr>
          <p:spPr>
            <a:xfrm>
              <a:off x="213341" y="1384300"/>
              <a:ext cx="4775470" cy="127"/>
            </a:xfrm>
            <a:prstGeom prst="line">
              <a:avLst/>
            </a:prstGeom>
            <a:noFill/>
            <a:ln w="38100" cap="flat">
              <a:solidFill>
                <a:srgbClr val="000000"/>
              </a:solidFill>
              <a:prstDash val="sysDot"/>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883" name="Group 883"/>
            <p:cNvGrpSpPr/>
            <p:nvPr/>
          </p:nvGrpSpPr>
          <p:grpSpPr>
            <a:xfrm>
              <a:off x="4783225" y="586228"/>
              <a:ext cx="2211917" cy="1536701"/>
              <a:chOff x="0" y="0"/>
              <a:chExt cx="2211916" cy="1536700"/>
            </a:xfrm>
          </p:grpSpPr>
          <p:sp>
            <p:nvSpPr>
              <p:cNvPr id="881" name="Shape 881"/>
              <p:cNvSpPr/>
              <p:nvPr/>
            </p:nvSpPr>
            <p:spPr>
              <a:xfrm>
                <a:off x="548216" y="175771"/>
                <a:ext cx="1663701" cy="1173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Chromatids of mixed maternal and paternal origin</a:t>
                </a:r>
              </a:p>
            </p:txBody>
          </p:sp>
          <p:sp>
            <p:nvSpPr>
              <p:cNvPr id="882" name="Shape 882"/>
              <p:cNvSpPr/>
              <p:nvPr/>
            </p:nvSpPr>
            <p:spPr>
              <a:xfrm>
                <a:off x="0" y="0"/>
                <a:ext cx="533400" cy="1536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21"/>
                    </a:lnTo>
                    <a:lnTo>
                      <a:pt x="4043" y="21600"/>
                    </a:lnTo>
                  </a:path>
                </a:pathLst>
              </a:custGeom>
              <a:noFill/>
              <a:ln w="254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888" name="Group 888"/>
            <p:cNvGrpSpPr/>
            <p:nvPr/>
          </p:nvGrpSpPr>
          <p:grpSpPr>
            <a:xfrm>
              <a:off x="4751474" y="0"/>
              <a:ext cx="2243668" cy="2824622"/>
              <a:chOff x="0" y="0"/>
              <a:chExt cx="2243666" cy="2824621"/>
            </a:xfrm>
          </p:grpSpPr>
          <p:sp>
            <p:nvSpPr>
              <p:cNvPr id="884" name="Shape 884"/>
              <p:cNvSpPr/>
              <p:nvPr/>
            </p:nvSpPr>
            <p:spPr>
              <a:xfrm>
                <a:off x="516466" y="0"/>
                <a:ext cx="17145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Chromatid of maternal origin</a:t>
                </a:r>
              </a:p>
            </p:txBody>
          </p:sp>
          <p:sp>
            <p:nvSpPr>
              <p:cNvPr id="885" name="Shape 885"/>
              <p:cNvSpPr/>
              <p:nvPr/>
            </p:nvSpPr>
            <p:spPr>
              <a:xfrm>
                <a:off x="579966" y="2260600"/>
                <a:ext cx="16637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Chromatid of paternal origin</a:t>
                </a:r>
              </a:p>
            </p:txBody>
          </p:sp>
          <p:sp>
            <p:nvSpPr>
              <p:cNvPr id="886" name="Shape 886"/>
              <p:cNvSpPr/>
              <p:nvPr/>
            </p:nvSpPr>
            <p:spPr>
              <a:xfrm>
                <a:off x="101600" y="143933"/>
                <a:ext cx="423334"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87" name="Shape 887"/>
              <p:cNvSpPr/>
              <p:nvPr/>
            </p:nvSpPr>
            <p:spPr>
              <a:xfrm>
                <a:off x="0" y="2531533"/>
                <a:ext cx="423334"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897" name="Group 897"/>
          <p:cNvGrpSpPr/>
          <p:nvPr/>
        </p:nvGrpSpPr>
        <p:grpSpPr>
          <a:xfrm>
            <a:off x="5384800" y="5816600"/>
            <a:ext cx="7231200" cy="2593529"/>
            <a:chOff x="0" y="0"/>
            <a:chExt cx="7231199" cy="2593528"/>
          </a:xfrm>
        </p:grpSpPr>
        <p:grpSp>
          <p:nvGrpSpPr>
            <p:cNvPr id="892" name="Group 892"/>
            <p:cNvGrpSpPr/>
            <p:nvPr/>
          </p:nvGrpSpPr>
          <p:grpSpPr>
            <a:xfrm>
              <a:off x="165100" y="0"/>
              <a:ext cx="6899834" cy="2593529"/>
              <a:chOff x="0" y="0"/>
              <a:chExt cx="6899833" cy="2593528"/>
            </a:xfrm>
          </p:grpSpPr>
          <p:sp>
            <p:nvSpPr>
              <p:cNvPr id="890" name="Shape 890"/>
              <p:cNvSpPr/>
              <p:nvPr/>
            </p:nvSpPr>
            <p:spPr>
              <a:xfrm>
                <a:off x="0" y="0"/>
                <a:ext cx="689983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lvl1pPr>
              </a:lstStyle>
              <a:p>
                <a:pPr>
                  <a:defRPr i="0"/>
                </a:pPr>
                <a:r>
                  <a:rPr i="1"/>
                  <a:t>Each of these four chromosomes will end up in a separate gamete:</a:t>
                </a:r>
              </a:p>
            </p:txBody>
          </p:sp>
          <p:sp>
            <p:nvSpPr>
              <p:cNvPr id="891" name="Shape 891"/>
              <p:cNvSpPr/>
              <p:nvPr/>
            </p:nvSpPr>
            <p:spPr>
              <a:xfrm>
                <a:off x="2603500" y="2247900"/>
                <a:ext cx="1414661"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000000"/>
                    </a:solidFill>
                  </a:defRPr>
                </a:lvl1pPr>
              </a:lstStyle>
              <a:p>
                <a:r>
                  <a:t>Gametes</a:t>
                </a:r>
              </a:p>
            </p:txBody>
          </p:sp>
        </p:grpSp>
        <p:pic>
          <p:nvPicPr>
            <p:cNvPr id="893" name="Crossing Over 3 OHT 1.pdf"/>
            <p:cNvPicPr>
              <a:picLocks noChangeAspect="1"/>
            </p:cNvPicPr>
            <p:nvPr/>
          </p:nvPicPr>
          <p:blipFill>
            <a:blip r:embed="rId4">
              <a:extLst/>
            </a:blip>
            <a:stretch>
              <a:fillRect/>
            </a:stretch>
          </p:blipFill>
          <p:spPr>
            <a:xfrm>
              <a:off x="0" y="533400"/>
              <a:ext cx="1440000" cy="1440000"/>
            </a:xfrm>
            <a:prstGeom prst="rect">
              <a:avLst/>
            </a:prstGeom>
            <a:ln w="12700" cap="flat">
              <a:noFill/>
              <a:miter lim="400000"/>
            </a:ln>
            <a:effectLst/>
          </p:spPr>
        </p:pic>
        <p:pic>
          <p:nvPicPr>
            <p:cNvPr id="894" name="Crossing Over 3 OHT 3.pdf"/>
            <p:cNvPicPr>
              <a:picLocks noChangeAspect="1"/>
            </p:cNvPicPr>
            <p:nvPr/>
          </p:nvPicPr>
          <p:blipFill>
            <a:blip r:embed="rId5">
              <a:extLst/>
            </a:blip>
            <a:stretch>
              <a:fillRect/>
            </a:stretch>
          </p:blipFill>
          <p:spPr>
            <a:xfrm>
              <a:off x="1930400" y="533400"/>
              <a:ext cx="1440000" cy="1440000"/>
            </a:xfrm>
            <a:prstGeom prst="rect">
              <a:avLst/>
            </a:prstGeom>
            <a:ln w="12700" cap="flat">
              <a:noFill/>
              <a:miter lim="400000"/>
            </a:ln>
            <a:effectLst/>
          </p:spPr>
        </p:pic>
        <p:pic>
          <p:nvPicPr>
            <p:cNvPr id="895" name="Crossing Over 3 OHT 2.pdf"/>
            <p:cNvPicPr>
              <a:picLocks noChangeAspect="1"/>
            </p:cNvPicPr>
            <p:nvPr/>
          </p:nvPicPr>
          <p:blipFill>
            <a:blip r:embed="rId6">
              <a:extLst/>
            </a:blip>
            <a:stretch>
              <a:fillRect/>
            </a:stretch>
          </p:blipFill>
          <p:spPr>
            <a:xfrm>
              <a:off x="3860800" y="533400"/>
              <a:ext cx="1440000" cy="1440000"/>
            </a:xfrm>
            <a:prstGeom prst="rect">
              <a:avLst/>
            </a:prstGeom>
            <a:ln w="12700" cap="flat">
              <a:noFill/>
              <a:miter lim="400000"/>
            </a:ln>
            <a:effectLst/>
          </p:spPr>
        </p:pic>
        <p:pic>
          <p:nvPicPr>
            <p:cNvPr id="896" name="Crossing Over 3 OHT 4.pdf"/>
            <p:cNvPicPr>
              <a:picLocks noChangeAspect="1"/>
            </p:cNvPicPr>
            <p:nvPr/>
          </p:nvPicPr>
          <p:blipFill>
            <a:blip r:embed="rId7">
              <a:extLst/>
            </a:blip>
            <a:stretch>
              <a:fillRect/>
            </a:stretch>
          </p:blipFill>
          <p:spPr>
            <a:xfrm>
              <a:off x="5791200" y="533400"/>
              <a:ext cx="1440000" cy="144000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8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 grpId="1" build="p" bldLvl="5" animBg="1" advAuto="0"/>
      <p:bldP spid="889" grpId="2" animBg="1" advAuto="0"/>
      <p:bldP spid="897" grpId="3"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9" name="keynote logo image maybe3.jpg"/>
          <p:cNvPicPr>
            <a:picLocks noChangeAspect="1"/>
          </p:cNvPicPr>
          <p:nvPr/>
        </p:nvPicPr>
        <p:blipFill>
          <a:blip r:embed="rId2">
            <a:extLst/>
          </a:blip>
          <a:srcRect l="2854" r="2854"/>
          <a:stretch>
            <a:fillRect/>
          </a:stretch>
        </p:blipFill>
        <p:spPr>
          <a:xfrm>
            <a:off x="0" y="0"/>
            <a:ext cx="13004800" cy="9753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Shape 901"/>
          <p:cNvSpPr>
            <a:spLocks noGrp="1"/>
          </p:cNvSpPr>
          <p:nvPr>
            <p:ph type="title"/>
          </p:nvPr>
        </p:nvSpPr>
        <p:spPr>
          <a:prstGeom prst="rect">
            <a:avLst/>
          </a:prstGeom>
        </p:spPr>
        <p:txBody>
          <a:bodyPr/>
          <a:lstStyle>
            <a:lvl1pPr>
              <a:tabLst>
                <a:tab pos="952500" algn="l"/>
              </a:tabLst>
            </a:lvl1pPr>
          </a:lstStyle>
          <a:p>
            <a:r>
              <a:t>Conditions of Use</a:t>
            </a:r>
          </a:p>
        </p:txBody>
      </p:sp>
      <p:sp>
        <p:nvSpPr>
          <p:cNvPr id="902" name="Shape 902"/>
          <p:cNvSpPr/>
          <p:nvPr/>
        </p:nvSpPr>
        <p:spPr>
          <a:xfrm>
            <a:off x="774700" y="2527300"/>
            <a:ext cx="5524500" cy="5283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lvl="1" indent="0">
              <a:spcBef>
                <a:spcPts val="900"/>
              </a:spcBef>
              <a:tabLst>
                <a:tab pos="901700" algn="l"/>
              </a:tabLst>
              <a:defRPr sz="2000" b="1">
                <a:solidFill>
                  <a:srgbClr val="FFDB1A"/>
                </a:solidFill>
              </a:defRPr>
            </a:pPr>
            <a:r>
              <a:t>You MAY:</a:t>
            </a:r>
          </a:p>
          <a:p>
            <a:pPr marL="288000" marR="457200" indent="-288000">
              <a:spcBef>
                <a:spcPts val="1500"/>
              </a:spcBef>
              <a:buSzPct val="100000"/>
              <a:buAutoNum type="alphaLcParenBoth"/>
              <a:tabLst/>
              <a:defRPr sz="1200" spc="5">
                <a:solidFill>
                  <a:srgbClr val="FFFFFF"/>
                </a:solidFill>
              </a:defRPr>
            </a:pPr>
            <a:r>
              <a:rPr spc="6"/>
              <a:t>Use the Presentation Media files for presentations in your classrooms using a data projector, interactive whiteboard or overhead projector.</a:t>
            </a:r>
          </a:p>
          <a:p>
            <a:pPr marL="288000" marR="457200" indent="-288000">
              <a:spcBef>
                <a:spcPts val="1500"/>
              </a:spcBef>
              <a:buSzPct val="100000"/>
              <a:buAutoNum type="alphaLcParenBoth"/>
              <a:tabLst/>
              <a:defRPr sz="1200" spc="5">
                <a:solidFill>
                  <a:srgbClr val="FFFFFF"/>
                </a:solidFill>
              </a:defRPr>
            </a:pPr>
            <a:r>
              <a:rPr spc="6"/>
              <a:t>Place the Presentation Media files on any staff computer within the school, including staff laptops, but not in contradiction to clause (g).</a:t>
            </a:r>
          </a:p>
          <a:p>
            <a:pPr marL="288000" marR="457200" indent="-288000">
              <a:buSzPct val="100000"/>
              <a:buAutoNum type="alphaLcParenBoth"/>
              <a:tabLst/>
              <a:defRPr sz="1200" spc="5">
                <a:solidFill>
                  <a:srgbClr val="FFFFFF"/>
                </a:solidFill>
              </a:defRPr>
            </a:pPr>
            <a:r>
              <a:rPr spc="6"/>
              <a:t>Place the Presentation Media files on:</a:t>
            </a:r>
          </a:p>
          <a:p>
            <a:pPr marL="468000" marR="457200" lvl="1" indent="-180000">
              <a:buSzPct val="125000"/>
              <a:buChar char="•"/>
              <a:tabLst/>
              <a:defRPr sz="1200" spc="5">
                <a:solidFill>
                  <a:srgbClr val="FFFFFF"/>
                </a:solidFill>
              </a:defRPr>
            </a:pPr>
            <a:r>
              <a:rPr spc="6"/>
              <a:t>The school’s intranet (school computer network)</a:t>
            </a:r>
          </a:p>
          <a:p>
            <a:pPr marL="468000" marR="457200" lvl="1" indent="-180000">
              <a:buSzPct val="125000"/>
              <a:buChar char="•"/>
              <a:tabLst/>
              <a:defRPr sz="1200" spc="5">
                <a:solidFill>
                  <a:srgbClr val="FFFFFF"/>
                </a:solidFill>
              </a:defRPr>
            </a:pPr>
            <a:r>
              <a:rPr spc="6"/>
              <a:t>VLE (Virtual Learning Environment)</a:t>
            </a:r>
          </a:p>
          <a:p>
            <a:pPr marL="468000" marR="457200" lvl="1" indent="-180000">
              <a:buSzPct val="125000"/>
              <a:buChar char="•"/>
              <a:tabLst/>
              <a:defRPr sz="1200" spc="5">
                <a:solidFill>
                  <a:srgbClr val="FFFFFF"/>
                </a:solidFill>
              </a:defRPr>
            </a:pPr>
            <a:r>
              <a:rPr spc="6"/>
              <a:t>A CMS (Content Management System). </a:t>
            </a:r>
          </a:p>
          <a:p>
            <a:pPr marL="0" marR="457200">
              <a:spcBef>
                <a:spcPts val="1500"/>
              </a:spcBef>
              <a:tabLst/>
              <a:defRPr sz="1200" spc="5">
                <a:solidFill>
                  <a:srgbClr val="FFFFFF"/>
                </a:solidFill>
              </a:defRPr>
            </a:pPr>
            <a:r>
              <a:rPr spc="6"/>
              <a:t>Student and staff access must be restricted to those who are enrolled/working on the campus of the registered purchaser. Student and staff access to a VLE or a CMS must be controlled by a user login and password protocol, but not in contradiction to clause (f). If students have access, they need to be made aware of the Conditions of Use and are only allowed to view the content.</a:t>
            </a:r>
          </a:p>
          <a:p>
            <a:pPr marL="288000" marR="457200" indent="-288000">
              <a:spcBef>
                <a:spcPts val="1500"/>
              </a:spcBef>
              <a:buSzPct val="100000"/>
              <a:buAutoNum type="alphaLcParenBoth" startAt="4"/>
              <a:tabLst/>
              <a:defRPr sz="1200" spc="5">
                <a:solidFill>
                  <a:srgbClr val="FFFFFF"/>
                </a:solidFill>
              </a:defRPr>
            </a:pPr>
            <a:r>
              <a:rPr spc="6"/>
              <a:t>Edit and customise the Presentation Media files by adding, deleting, and modifying information to better suit your needs, but not in contradiction to clauses 2 (c) - (d).</a:t>
            </a:r>
          </a:p>
          <a:p>
            <a:pPr marL="288000" marR="457200" indent="-288000">
              <a:spcBef>
                <a:spcPts val="1500"/>
              </a:spcBef>
              <a:buSzPct val="100000"/>
              <a:buAutoNum type="alphaLcParenBoth" startAt="4"/>
              <a:tabLst/>
              <a:defRPr sz="1200" spc="5">
                <a:solidFill>
                  <a:srgbClr val="FFFFFF"/>
                </a:solidFill>
              </a:defRPr>
            </a:pPr>
            <a:r>
              <a:rPr spc="6"/>
              <a:t>Print out the Presentation Media files in PowerPoint</a:t>
            </a:r>
            <a:r>
              <a:rPr spc="6" baseline="-8333"/>
              <a:t>®</a:t>
            </a:r>
            <a:r>
              <a:rPr spc="6"/>
              <a:t> or Keynote</a:t>
            </a:r>
            <a:r>
              <a:rPr spc="6" baseline="-8333"/>
              <a:t>®</a:t>
            </a:r>
            <a:r>
              <a:rPr spc="6"/>
              <a:t> </a:t>
            </a:r>
            <a:r>
              <a:rPr b="1" spc="6"/>
              <a:t>“Handouts”</a:t>
            </a:r>
            <a:r>
              <a:rPr spc="6"/>
              <a:t> mode for the express purpose of allowing students to make their own notes about the presentation, but not in contradiction to clause (e).</a:t>
            </a:r>
          </a:p>
        </p:txBody>
      </p:sp>
      <p:sp>
        <p:nvSpPr>
          <p:cNvPr id="903" name="Shape 903"/>
          <p:cNvSpPr/>
          <p:nvPr/>
        </p:nvSpPr>
        <p:spPr>
          <a:xfrm>
            <a:off x="774700" y="1447800"/>
            <a:ext cx="11277600" cy="829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1" indent="0">
              <a:spcBef>
                <a:spcPts val="600"/>
              </a:spcBef>
              <a:tabLst>
                <a:tab pos="901700" algn="l"/>
              </a:tabLst>
              <a:defRPr sz="1200">
                <a:solidFill>
                  <a:srgbClr val="FFFFFF"/>
                </a:solidFill>
              </a:defRPr>
            </a:pPr>
            <a:r>
              <a:rPr spc="6">
                <a:latin typeface="Myriad Pro"/>
                <a:ea typeface="Myriad Pro"/>
                <a:cs typeface="Myriad Pro"/>
                <a:sym typeface="Myriad Pro"/>
              </a:rPr>
              <a:t>NOTE: </a:t>
            </a:r>
            <a:r>
              <a:rPr spc="6">
                <a:latin typeface="Myriad Pro Semibold"/>
                <a:ea typeface="Myriad Pro Semibold"/>
                <a:cs typeface="Myriad Pro Semibold"/>
                <a:sym typeface="Myriad Pro Semibold"/>
              </a:rPr>
              <a:t>Presentation Media</a:t>
            </a:r>
            <a:r>
              <a:rPr spc="6">
                <a:latin typeface="Myriad Pro"/>
                <a:ea typeface="Myriad Pro"/>
                <a:cs typeface="Myriad Pro"/>
                <a:sym typeface="Myriad Pro"/>
              </a:rPr>
              <a:t> = presentations available on CD-ROM/DVD-ROM or as downloads</a:t>
            </a:r>
          </a:p>
          <a:p>
            <a:pPr marL="0" lvl="1" indent="0">
              <a:spcBef>
                <a:spcPts val="1000"/>
              </a:spcBef>
              <a:tabLst>
                <a:tab pos="901700" algn="l"/>
              </a:tabLst>
              <a:defRPr sz="2000">
                <a:solidFill>
                  <a:srgbClr val="FFFFFF"/>
                </a:solidFill>
              </a:defRPr>
            </a:pPr>
            <a:r>
              <a:rPr b="1" spc="11"/>
              <a:t>BIOZONE</a:t>
            </a:r>
            <a:r>
              <a:rPr spc="11"/>
              <a:t> retains copyright to the intellectual property included in the Presentation Media files, with acknowledgement that certain photos are used under license and are credited appropriately.</a:t>
            </a:r>
          </a:p>
        </p:txBody>
      </p:sp>
      <p:sp>
        <p:nvSpPr>
          <p:cNvPr id="904" name="Shape 904"/>
          <p:cNvSpPr/>
          <p:nvPr/>
        </p:nvSpPr>
        <p:spPr>
          <a:xfrm>
            <a:off x="6807200" y="2527300"/>
            <a:ext cx="5760000" cy="4991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indent="71999">
              <a:spcBef>
                <a:spcPts val="2000"/>
              </a:spcBef>
              <a:tabLst>
                <a:tab pos="901700" algn="l"/>
              </a:tabLst>
              <a:defRPr sz="2000">
                <a:solidFill>
                  <a:srgbClr val="FFDB1A"/>
                </a:solidFill>
              </a:defRPr>
            </a:pPr>
            <a:r>
              <a:rPr b="1"/>
              <a:t>You MAY NOT:</a:t>
            </a:r>
            <a:endParaRPr spc="11"/>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to the </a:t>
            </a:r>
            <a:r>
              <a:rPr b="1" spc="6"/>
              <a:t>Internet</a:t>
            </a:r>
            <a:r>
              <a:rPr spc="6"/>
              <a:t> or on a service that may be accessed </a:t>
            </a:r>
            <a:r>
              <a:rPr b="1" spc="6"/>
              <a:t>off-campus</a:t>
            </a:r>
            <a:r>
              <a:rPr spc="6"/>
              <a:t> unless access to the service is protected by a user login and password protocol, and is restricted to students and staff enrolled/working on the campus of the registered purchaser.</a:t>
            </a:r>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student laptop computers.</a:t>
            </a:r>
          </a:p>
          <a:p>
            <a:pPr marL="360000" marR="457200" indent="-288000">
              <a:spcBef>
                <a:spcPts val="1500"/>
              </a:spcBef>
              <a:buSzPct val="100000"/>
              <a:buAutoNum type="alphaLcParenBoth"/>
              <a:tabLst>
                <a:tab pos="1016000" algn="l"/>
              </a:tabLst>
              <a:defRPr sz="1200" spc="5">
                <a:solidFill>
                  <a:srgbClr val="FFFFFF"/>
                </a:solidFill>
              </a:defRPr>
            </a:pPr>
            <a:r>
              <a:rPr b="1" spc="6"/>
              <a:t>REMOVE</a:t>
            </a:r>
            <a:r>
              <a:rPr spc="6"/>
              <a:t> any of the references to BIOZONE, the </a:t>
            </a:r>
            <a:r>
              <a:rPr b="1" spc="6"/>
              <a:t>title slides</a:t>
            </a:r>
            <a:r>
              <a:rPr spc="6"/>
              <a:t>, </a:t>
            </a:r>
            <a:r>
              <a:rPr b="1" spc="6"/>
              <a:t>copyright notices</a:t>
            </a:r>
            <a:r>
              <a:rPr spc="6"/>
              <a:t>, </a:t>
            </a:r>
            <a:r>
              <a:rPr b="1" spc="6"/>
              <a:t>photo credits</a:t>
            </a:r>
            <a:r>
              <a:rPr spc="6"/>
              <a:t>, or </a:t>
            </a:r>
            <a:r>
              <a:rPr b="1" spc="6"/>
              <a:t>Conditions of Use</a:t>
            </a:r>
            <a:r>
              <a:rPr spc="6"/>
              <a:t> from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b="1" spc="6"/>
              <a:t>Create</a:t>
            </a:r>
            <a:r>
              <a:rPr spc="6"/>
              <a:t> a </a:t>
            </a:r>
            <a:r>
              <a:rPr b="1" spc="6"/>
              <a:t>NEW</a:t>
            </a:r>
            <a:r>
              <a:rPr spc="6"/>
              <a:t> document using any of the graphics/images in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spc="6"/>
              <a:t>Print the Presentation Media files on to </a:t>
            </a:r>
            <a:r>
              <a:rPr b="1" spc="6"/>
              <a:t>paper</a:t>
            </a:r>
            <a:r>
              <a:rPr spc="6"/>
              <a:t> to make your own </a:t>
            </a:r>
            <a:r>
              <a:rPr b="1" spc="6"/>
              <a:t>worksheets</a:t>
            </a:r>
            <a:r>
              <a:rPr spc="6"/>
              <a:t> for distribution to students.</a:t>
            </a:r>
          </a:p>
          <a:p>
            <a:pPr marL="360000" marR="457200" indent="-288000">
              <a:spcBef>
                <a:spcPts val="1500"/>
              </a:spcBef>
              <a:buSzPct val="100000"/>
              <a:buAutoNum type="alphaLcParenBoth"/>
              <a:tabLst>
                <a:tab pos="1016000" algn="l"/>
              </a:tabLst>
              <a:defRPr sz="1200" spc="5">
                <a:solidFill>
                  <a:srgbClr val="FFFFFF"/>
                </a:solidFill>
              </a:defRPr>
            </a:pPr>
            <a:r>
              <a:rPr spc="6"/>
              <a:t>Incorporate any part of the Presentation Media files for the production of another </a:t>
            </a:r>
            <a:r>
              <a:rPr b="1" spc="6"/>
              <a:t>commercial product</a:t>
            </a:r>
            <a:r>
              <a:rPr spc="6"/>
              <a:t>.</a:t>
            </a:r>
          </a:p>
          <a:p>
            <a:pPr marL="360000" marR="457200" indent="-288000">
              <a:spcBef>
                <a:spcPts val="1500"/>
              </a:spcBef>
              <a:buSzPct val="100000"/>
              <a:buAutoNum type="alphaLcParenBoth"/>
              <a:tabLst>
                <a:tab pos="1016000" algn="l"/>
              </a:tabLst>
              <a:defRPr sz="1200" spc="5">
                <a:solidFill>
                  <a:srgbClr val="FFFFFF"/>
                </a:solidFill>
              </a:defRPr>
            </a:pPr>
            <a:r>
              <a:rPr spc="6"/>
              <a:t>Share or give away any content </a:t>
            </a:r>
            <a:r>
              <a:rPr b="1" spc="6"/>
              <a:t>off-campus</a:t>
            </a:r>
            <a:r>
              <a:rPr spc="6"/>
              <a:t>. This prohibition apples to, but is not limited to, sharing via the Internet or any website, (examples: YouTube, slide sharing websites).</a:t>
            </a:r>
          </a:p>
        </p:txBody>
      </p:sp>
      <p:sp>
        <p:nvSpPr>
          <p:cNvPr id="905" name="Shape 905"/>
          <p:cNvSpPr/>
          <p:nvPr/>
        </p:nvSpPr>
        <p:spPr>
          <a:xfrm>
            <a:off x="711200" y="7518400"/>
            <a:ext cx="6350000" cy="292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b"/>
          <a:lstStyle/>
          <a:p>
            <a:pPr marL="0">
              <a:tabLst>
                <a:tab pos="1079500" algn="l"/>
              </a:tabLst>
              <a:defRPr sz="1000">
                <a:solidFill>
                  <a:srgbClr val="FFFFFF"/>
                </a:solidFill>
                <a:latin typeface="Myriad Pro"/>
                <a:ea typeface="Myriad Pro"/>
                <a:cs typeface="Myriad Pro"/>
                <a:sym typeface="Myriad Pro"/>
              </a:defRPr>
            </a:pPr>
            <a:r>
              <a:t>Conditions of Use are subject to change without notice. Visit </a:t>
            </a:r>
            <a:r>
              <a:rPr u="sng">
                <a:hlinkClick r:id="rId2"/>
              </a:rPr>
              <a:t>http://www.biozone.com.au/faqconditionsofuse/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p:cNvSpPr>
          <p:nvPr>
            <p:ph type="title"/>
          </p:nvPr>
        </p:nvSpPr>
        <p:spPr>
          <a:prstGeom prst="rect">
            <a:avLst/>
          </a:prstGeom>
        </p:spPr>
        <p:txBody>
          <a:bodyPr/>
          <a:lstStyle>
            <a:lvl1pPr>
              <a:tabLst>
                <a:tab pos="952500" algn="l"/>
              </a:tabLst>
            </a:lvl1pPr>
          </a:lstStyle>
          <a:p>
            <a:r>
              <a:t>Photo Credits</a:t>
            </a:r>
          </a:p>
        </p:txBody>
      </p:sp>
      <p:sp>
        <p:nvSpPr>
          <p:cNvPr id="908" name="Shape 908"/>
          <p:cNvSpPr>
            <a:spLocks noGrp="1"/>
          </p:cNvSpPr>
          <p:nvPr>
            <p:ph type="body" sz="half" idx="1"/>
          </p:nvPr>
        </p:nvSpPr>
        <p:spPr>
          <a:xfrm>
            <a:off x="728300" y="1800000"/>
            <a:ext cx="5172591" cy="6273801"/>
          </a:xfrm>
          <a:prstGeom prst="rect">
            <a:avLst/>
          </a:prstGeom>
        </p:spPr>
        <p:txBody>
          <a:bodyPr/>
          <a:lstStyle/>
          <a:p>
            <a:pPr marL="336000" indent="-336000">
              <a:tabLst>
                <a:tab pos="1016000" algn="l"/>
              </a:tabLst>
            </a:pPr>
            <a:r>
              <a:t>Photographic images are used under license from the following commercial photo libraries:</a:t>
            </a:r>
          </a:p>
          <a:p>
            <a:pPr marL="611999" lvl="1">
              <a:tabLst>
                <a:tab pos="1485900" algn="l"/>
              </a:tabLst>
            </a:pPr>
            <a:r>
              <a:rPr b="1"/>
              <a:t>Corel Corporation</a:t>
            </a:r>
            <a:r>
              <a:t> Professional Photos (uncoded)</a:t>
            </a:r>
          </a:p>
          <a:p>
            <a:pPr marL="611999" lvl="1">
              <a:tabLst>
                <a:tab pos="1485900" algn="l"/>
              </a:tabLst>
            </a:pPr>
            <a:r>
              <a:rPr b="1"/>
              <a:t>ArtToday</a:t>
            </a:r>
            <a:r>
              <a:t>.com (coded</a:t>
            </a:r>
            <a:r>
              <a:rPr b="1"/>
              <a:t> AT</a:t>
            </a:r>
            <a:r>
              <a:t>)</a:t>
            </a:r>
          </a:p>
          <a:p>
            <a:pPr marL="611999" lvl="1">
              <a:tabLst>
                <a:tab pos="1485900" algn="l"/>
              </a:tabLst>
            </a:pPr>
            <a:r>
              <a:rPr b="1"/>
              <a:t>Clipart</a:t>
            </a:r>
            <a:r>
              <a:t>.com (coded </a:t>
            </a:r>
            <a:r>
              <a:rPr b="1"/>
              <a:t>CA</a:t>
            </a:r>
            <a:r>
              <a:t>)</a:t>
            </a:r>
          </a:p>
          <a:p>
            <a:pPr marL="611999" lvl="1">
              <a:tabLst>
                <a:tab pos="1485900" algn="l"/>
              </a:tabLst>
            </a:pPr>
            <a:r>
              <a:rPr b="1"/>
              <a:t>PhotoObjects</a:t>
            </a:r>
            <a:r>
              <a:t>.com (coded </a:t>
            </a:r>
            <a:r>
              <a:rPr b="1"/>
              <a:t>PO</a:t>
            </a:r>
            <a:r>
              <a:t>)</a:t>
            </a:r>
          </a:p>
          <a:p>
            <a:pPr marL="611999" lvl="1">
              <a:tabLst>
                <a:tab pos="1485900" algn="l"/>
              </a:tabLst>
            </a:pPr>
            <a:r>
              <a:rPr b="1"/>
              <a:t>iStock</a:t>
            </a:r>
            <a:r>
              <a:t>.com (coded </a:t>
            </a:r>
            <a:r>
              <a:rPr b="1"/>
              <a:t>iStock</a:t>
            </a:r>
            <a:r>
              <a:t>)</a:t>
            </a:r>
          </a:p>
          <a:p>
            <a:pPr marL="611999" lvl="1">
              <a:tabLst>
                <a:tab pos="1485900" algn="l"/>
              </a:tabLst>
            </a:pPr>
            <a:r>
              <a:rPr b="1"/>
              <a:t>Hemera</a:t>
            </a:r>
            <a:r>
              <a:t> Technologies Inc. (coded </a:t>
            </a:r>
            <a:r>
              <a:rPr b="1"/>
              <a:t>Hemera</a:t>
            </a:r>
            <a:r>
              <a:t>)</a:t>
            </a:r>
          </a:p>
          <a:p>
            <a:pPr marL="611999" lvl="1">
              <a:tabLst>
                <a:tab pos="1485900" algn="l"/>
              </a:tabLst>
            </a:pPr>
            <a:r>
              <a:rPr b="1"/>
              <a:t>Photos</a:t>
            </a:r>
            <a:r>
              <a:t>.com (coded </a:t>
            </a:r>
            <a:r>
              <a:rPr b="1"/>
              <a:t>PC</a:t>
            </a:r>
            <a:r>
              <a:t>)</a:t>
            </a:r>
          </a:p>
          <a:p>
            <a:pPr marL="611999" lvl="1">
              <a:tabLst>
                <a:tab pos="1485900" algn="l"/>
              </a:tabLst>
            </a:pPr>
            <a:r>
              <a:rPr b="1"/>
              <a:t>Education interactive</a:t>
            </a:r>
            <a:r>
              <a:t> (coded </a:t>
            </a:r>
            <a:r>
              <a:rPr b="1"/>
              <a:t>EII</a:t>
            </a:r>
            <a:r>
              <a:t>)</a:t>
            </a:r>
          </a:p>
          <a:p>
            <a:pPr marL="611999" lvl="1">
              <a:tabLst>
                <a:tab pos="1485900" algn="l"/>
              </a:tabLst>
            </a:pPr>
            <a:r>
              <a:rPr b="1"/>
              <a:t>Digital Stock</a:t>
            </a:r>
            <a:r>
              <a:t> (coded </a:t>
            </a:r>
            <a:r>
              <a:rPr b="1"/>
              <a:t>DS</a:t>
            </a:r>
            <a:r>
              <a:t>)</a:t>
            </a:r>
          </a:p>
          <a:p>
            <a:pPr marL="611999" lvl="1">
              <a:tabLst>
                <a:tab pos="1485900" algn="l"/>
              </a:tabLst>
            </a:pPr>
            <a:r>
              <a:rPr b="1"/>
              <a:t>LifeArt</a:t>
            </a:r>
            <a:r>
              <a:t> (coded </a:t>
            </a:r>
            <a:r>
              <a:rPr b="1"/>
              <a:t>LA</a:t>
            </a:r>
            <a:r>
              <a:t>)</a:t>
            </a:r>
          </a:p>
          <a:p>
            <a:pPr marL="611999" lvl="1">
              <a:tabLst>
                <a:tab pos="1485900" algn="l"/>
              </a:tabLst>
            </a:pPr>
            <a:r>
              <a:rPr b="1"/>
              <a:t>Dollar Photo Club</a:t>
            </a:r>
            <a:r>
              <a:t> (coded </a:t>
            </a:r>
            <a:r>
              <a:rPr b="1"/>
              <a:t>DPC</a:t>
            </a:r>
            <a:r>
              <a:t>)</a:t>
            </a:r>
          </a:p>
          <a:p>
            <a:pPr marL="336000" indent="-336000">
              <a:tabLst>
                <a:tab pos="1016000" algn="l"/>
              </a:tabLst>
            </a:pPr>
            <a:r>
              <a:t>3D models were created using </a:t>
            </a:r>
            <a:r>
              <a:rPr b="1"/>
              <a:t>Poser</a:t>
            </a:r>
          </a:p>
          <a:p>
            <a:pPr marL="336000" indent="-336000">
              <a:tabLst>
                <a:tab pos="1016000" algn="l"/>
              </a:tabLst>
            </a:pPr>
            <a:r>
              <a:t>Additional artwork and photographs are the property of </a:t>
            </a:r>
            <a:r>
              <a:rPr b="1"/>
              <a:t>BIOZONE</a:t>
            </a:r>
            <a:r>
              <a:t> International Ltd. All rights reserved.</a:t>
            </a:r>
          </a:p>
          <a:p>
            <a:pPr>
              <a:tabLst>
                <a:tab pos="1016000" algn="l"/>
              </a:tabLst>
            </a:pPr>
            <a:r>
              <a:t>Some 2D artwork has been adapted from TechPool STUDIOS LifeArt Collections, used under licence.</a:t>
            </a:r>
          </a:p>
        </p:txBody>
      </p:sp>
      <p:sp>
        <p:nvSpPr>
          <p:cNvPr id="909" name="Shape 909"/>
          <p:cNvSpPr/>
          <p:nvPr/>
        </p:nvSpPr>
        <p:spPr>
          <a:xfrm>
            <a:off x="6807200" y="1803400"/>
            <a:ext cx="5156200" cy="3568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81000" indent="-381000">
              <a:lnSpc>
                <a:spcPts val="1900"/>
              </a:lnSpc>
              <a:spcBef>
                <a:spcPts val="2000"/>
              </a:spcBef>
              <a:buClr>
                <a:srgbClr val="FFFFFF"/>
              </a:buClr>
              <a:buSzPct val="200000"/>
              <a:buFont typeface="Lucida Grande"/>
              <a:buChar char="‣"/>
              <a:tabLst>
                <a:tab pos="1016000" algn="l"/>
              </a:tabLst>
              <a:defRPr sz="1600">
                <a:solidFill>
                  <a:srgbClr val="FFFFFF"/>
                </a:solidFill>
              </a:defRPr>
            </a:pPr>
            <a:r>
              <a:t>Images from the Public Domain: Where these licenses have been used, authors and licenses have been acknowledged alongside their image.</a:t>
            </a:r>
          </a:p>
          <a:p>
            <a:pPr marL="633599" lvl="2" indent="-252000">
              <a:lnSpc>
                <a:spcPts val="1400"/>
              </a:lnSpc>
              <a:spcBef>
                <a:spcPts val="600"/>
              </a:spcBef>
              <a:buSzPct val="150000"/>
              <a:buChar char="•"/>
              <a:tabLst>
                <a:tab pos="1485900" algn="l"/>
              </a:tabLst>
              <a:defRPr sz="1200">
                <a:solidFill>
                  <a:srgbClr val="FFFFFF"/>
                </a:solidFill>
              </a:defRPr>
            </a:pPr>
            <a:r>
              <a:rPr b="1"/>
              <a:t>Centers for Disease Control</a:t>
            </a:r>
            <a:r>
              <a:t> (coded </a:t>
            </a:r>
            <a:r>
              <a:rPr b="1"/>
              <a:t>CDC</a:t>
            </a:r>
            <a:r>
              <a:t>)</a:t>
            </a:r>
          </a:p>
          <a:p>
            <a:pPr marL="633599" lvl="2" indent="-252000">
              <a:lnSpc>
                <a:spcPts val="1400"/>
              </a:lnSpc>
              <a:spcBef>
                <a:spcPts val="600"/>
              </a:spcBef>
              <a:buSzPct val="150000"/>
              <a:buChar char="•"/>
              <a:tabLst>
                <a:tab pos="1485900" algn="l"/>
              </a:tabLst>
              <a:defRPr sz="1200">
                <a:solidFill>
                  <a:srgbClr val="FFFFFF"/>
                </a:solidFill>
              </a:defRPr>
            </a:pPr>
            <a:r>
              <a:rPr b="1"/>
              <a:t>National Institutes of Health</a:t>
            </a:r>
            <a:r>
              <a:t> (coded </a:t>
            </a:r>
            <a:r>
              <a:rPr b="1"/>
              <a:t>NIH</a:t>
            </a:r>
            <a:r>
              <a:t>)</a:t>
            </a:r>
          </a:p>
          <a:p>
            <a:pPr marL="633599" lvl="2" indent="-252000">
              <a:lnSpc>
                <a:spcPts val="1400"/>
              </a:lnSpc>
              <a:spcBef>
                <a:spcPts val="600"/>
              </a:spcBef>
              <a:buSzPct val="150000"/>
              <a:buChar char="•"/>
              <a:tabLst>
                <a:tab pos="1638300" algn="l"/>
              </a:tabLst>
              <a:defRPr sz="1200">
                <a:solidFill>
                  <a:srgbClr val="FFFFFF"/>
                </a:solidFill>
              </a:defRPr>
            </a:pPr>
            <a:r>
              <a:rPr b="1"/>
              <a:t>National Aeronautics and Space Administration </a:t>
            </a:r>
            <a:r>
              <a:t>(</a:t>
            </a:r>
            <a:r>
              <a:rPr b="1"/>
              <a:t>NASA</a:t>
            </a:r>
            <a:r>
              <a:t>)</a:t>
            </a:r>
          </a:p>
          <a:p>
            <a:pPr marL="633599" lvl="2" indent="-252000">
              <a:lnSpc>
                <a:spcPts val="1400"/>
              </a:lnSpc>
              <a:spcBef>
                <a:spcPts val="600"/>
              </a:spcBef>
              <a:buSzPct val="150000"/>
              <a:buChar char="•"/>
              <a:tabLst>
                <a:tab pos="1638300" algn="l"/>
              </a:tabLst>
              <a:defRPr sz="1200">
                <a:solidFill>
                  <a:srgbClr val="FFFFFF"/>
                </a:solidFill>
              </a:defRPr>
            </a:pPr>
            <a:r>
              <a:t>Images from the public domain include limited copyright, </a:t>
            </a:r>
            <a:br/>
            <a:r>
              <a:t>copyright expired, uncopyrighted, or uncopyrightable material:</a:t>
            </a:r>
          </a:p>
          <a:p>
            <a:pPr marL="900000" lvl="3" indent="-252000">
              <a:lnSpc>
                <a:spcPts val="1400"/>
              </a:lnSpc>
              <a:spcBef>
                <a:spcPts val="600"/>
              </a:spcBef>
              <a:buSzPct val="100000"/>
              <a:buChar char="•"/>
              <a:tabLst>
                <a:tab pos="1638300" algn="l"/>
              </a:tabLst>
              <a:defRPr sz="1200">
                <a:solidFill>
                  <a:srgbClr val="FFFFFF"/>
                </a:solidFill>
              </a:defRPr>
            </a:pPr>
            <a:r>
              <a:rPr b="1"/>
              <a:t>Licenses including: GNU Free Documentation License</a:t>
            </a:r>
            <a:br>
              <a:rPr b="1"/>
            </a:br>
            <a:r>
              <a:rPr u="sng">
                <a:hlinkClick r:id="rId2"/>
              </a:rPr>
              <a:t>http://www.gnu.org/copyleft/fdl.html</a:t>
            </a:r>
          </a:p>
          <a:p>
            <a:pPr marL="900000" lvl="3" indent="-252000">
              <a:lnSpc>
                <a:spcPts val="1400"/>
              </a:lnSpc>
              <a:spcBef>
                <a:spcPts val="600"/>
              </a:spcBef>
              <a:buSzPct val="100000"/>
              <a:buChar char="•"/>
              <a:tabLst>
                <a:tab pos="1638300" algn="l"/>
              </a:tabLst>
              <a:defRPr sz="1200">
                <a:solidFill>
                  <a:srgbClr val="FFFFFF"/>
                </a:solidFill>
              </a:defRPr>
            </a:pPr>
            <a:r>
              <a:rPr b="1"/>
              <a:t>Creative Commons Attribution Share Alike</a:t>
            </a:r>
            <a:br>
              <a:rPr b="1"/>
            </a:br>
            <a:r>
              <a:rPr u="sng">
                <a:hlinkClick r:id="rId3"/>
              </a:rPr>
              <a:t>http://creativecommons.org/licenses/by-sa/3.0/</a:t>
            </a:r>
          </a:p>
          <a:p>
            <a:pPr marL="900000" lvl="3" indent="-252000">
              <a:lnSpc>
                <a:spcPts val="1400"/>
              </a:lnSpc>
              <a:spcBef>
                <a:spcPts val="600"/>
              </a:spcBef>
              <a:buSzPct val="100000"/>
              <a:buChar char="•"/>
              <a:tabLst>
                <a:tab pos="1638300" algn="l"/>
              </a:tabLst>
              <a:defRPr sz="1200" b="1">
                <a:solidFill>
                  <a:srgbClr val="FFFFFF"/>
                </a:solidFill>
              </a:defRPr>
            </a:pPr>
            <a:r>
              <a:t>Wikimedia Commons</a:t>
            </a:r>
          </a:p>
        </p:txBody>
      </p:sp>
      <p:grpSp>
        <p:nvGrpSpPr>
          <p:cNvPr id="912" name="Group 912"/>
          <p:cNvGrpSpPr/>
          <p:nvPr/>
        </p:nvGrpSpPr>
        <p:grpSpPr>
          <a:xfrm>
            <a:off x="6807200" y="5384800"/>
            <a:ext cx="5003800" cy="1841500"/>
            <a:chOff x="0" y="0"/>
            <a:chExt cx="5003800" cy="1841500"/>
          </a:xfrm>
        </p:grpSpPr>
        <p:sp>
          <p:nvSpPr>
            <p:cNvPr id="910" name="Shape 910"/>
            <p:cNvSpPr/>
            <p:nvPr/>
          </p:nvSpPr>
          <p:spPr>
            <a:xfrm>
              <a:off x="0" y="0"/>
              <a:ext cx="5003800" cy="1841500"/>
            </a:xfrm>
            <a:prstGeom prst="rect">
              <a:avLst/>
            </a:prstGeom>
            <a:solidFill>
              <a:srgbClr val="FFFFFF">
                <a:alpha val="8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11" name="Shape 911"/>
            <p:cNvSpPr/>
            <p:nvPr/>
          </p:nvSpPr>
          <p:spPr>
            <a:xfrm>
              <a:off x="246508" y="215900"/>
              <a:ext cx="4508501" cy="1412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0">
                <a:spcBef>
                  <a:spcPts val="1200"/>
                </a:spcBef>
                <a:tabLst>
                  <a:tab pos="1016000" algn="l"/>
                </a:tabLst>
                <a:defRPr sz="2400" b="1"/>
              </a:lvl1pPr>
            </a:lstStyle>
            <a:p>
              <a:r>
                <a:t>NOTE: Where images are edited or moved from or within this file, the accompanying photo credit must be retained.</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4" name="PM Ad last slide.pdf"/>
          <p:cNvPicPr>
            <a:picLocks noChangeAspect="1"/>
          </p:cNvPicPr>
          <p:nvPr/>
        </p:nvPicPr>
        <p:blipFill>
          <a:blip r:embed="rId2">
            <a:extLst/>
          </a:blip>
          <a:stretch>
            <a:fillRect/>
          </a:stretch>
        </p:blipFill>
        <p:spPr>
          <a:xfrm>
            <a:off x="-12700" y="-12700"/>
            <a:ext cx="13004800" cy="10007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nvSpPr>
        <p:spPr>
          <a:xfrm rot="19394584">
            <a:off x="5509760" y="5029809"/>
            <a:ext cx="523594" cy="808555"/>
          </a:xfrm>
          <a:custGeom>
            <a:avLst/>
            <a:gdLst/>
            <a:ahLst/>
            <a:cxnLst>
              <a:cxn ang="0">
                <a:pos x="wd2" y="hd2"/>
              </a:cxn>
              <a:cxn ang="5400000">
                <a:pos x="wd2" y="hd2"/>
              </a:cxn>
              <a:cxn ang="10800000">
                <a:pos x="wd2" y="hd2"/>
              </a:cxn>
              <a:cxn ang="16200000">
                <a:pos x="wd2" y="hd2"/>
              </a:cxn>
            </a:cxnLst>
            <a:rect l="0" t="0" r="r" b="b"/>
            <a:pathLst>
              <a:path w="18675" h="19715" extrusionOk="0">
                <a:moveTo>
                  <a:pt x="14152" y="1691"/>
                </a:moveTo>
                <a:cubicBezTo>
                  <a:pt x="18762" y="4993"/>
                  <a:pt x="20120" y="11432"/>
                  <a:pt x="16955" y="15888"/>
                </a:cubicBezTo>
                <a:cubicBezTo>
                  <a:pt x="13319" y="21009"/>
                  <a:pt x="5826" y="20974"/>
                  <a:pt x="2009" y="15888"/>
                </a:cubicBezTo>
                <a:cubicBezTo>
                  <a:pt x="-1480" y="11239"/>
                  <a:pt x="-317" y="4424"/>
                  <a:pt x="4655" y="1305"/>
                </a:cubicBezTo>
                <a:cubicBezTo>
                  <a:pt x="7678" y="-591"/>
                  <a:pt x="11253" y="-385"/>
                  <a:pt x="14152" y="1691"/>
                </a:cubicBezTo>
                <a:close/>
              </a:path>
            </a:pathLst>
          </a:custGeom>
          <a:solidFill>
            <a:srgbClr val="483F36"/>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8" name="Shape 98"/>
          <p:cNvSpPr/>
          <p:nvPr/>
        </p:nvSpPr>
        <p:spPr>
          <a:xfrm>
            <a:off x="6119360" y="4548916"/>
            <a:ext cx="586776" cy="652741"/>
          </a:xfrm>
          <a:custGeom>
            <a:avLst/>
            <a:gdLst/>
            <a:ahLst/>
            <a:cxnLst>
              <a:cxn ang="0">
                <a:pos x="wd2" y="hd2"/>
              </a:cxn>
              <a:cxn ang="5400000">
                <a:pos x="wd2" y="hd2"/>
              </a:cxn>
              <a:cxn ang="10800000">
                <a:pos x="wd2" y="hd2"/>
              </a:cxn>
              <a:cxn ang="16200000">
                <a:pos x="wd2" y="hd2"/>
              </a:cxn>
            </a:cxnLst>
            <a:rect l="0" t="0" r="r" b="b"/>
            <a:pathLst>
              <a:path w="18675" h="19715" extrusionOk="0">
                <a:moveTo>
                  <a:pt x="14152" y="1691"/>
                </a:moveTo>
                <a:cubicBezTo>
                  <a:pt x="18762" y="4993"/>
                  <a:pt x="20120" y="11432"/>
                  <a:pt x="16955" y="15888"/>
                </a:cubicBezTo>
                <a:cubicBezTo>
                  <a:pt x="13319" y="21009"/>
                  <a:pt x="5826" y="20974"/>
                  <a:pt x="2009" y="15888"/>
                </a:cubicBezTo>
                <a:cubicBezTo>
                  <a:pt x="-1480" y="11239"/>
                  <a:pt x="-317" y="4424"/>
                  <a:pt x="4655" y="1305"/>
                </a:cubicBezTo>
                <a:cubicBezTo>
                  <a:pt x="7678" y="-591"/>
                  <a:pt x="11253" y="-385"/>
                  <a:pt x="14152" y="1691"/>
                </a:cubicBezTo>
                <a:close/>
              </a:path>
            </a:pathLst>
          </a:custGeom>
          <a:solidFill>
            <a:schemeClr val="accent1">
              <a:satOff val="-3355"/>
              <a:lumOff val="26614"/>
            </a:schemeClr>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99" name="DNA replication_2strand.pdf"/>
          <p:cNvPicPr>
            <a:picLocks noChangeAspect="1"/>
          </p:cNvPicPr>
          <p:nvPr/>
        </p:nvPicPr>
        <p:blipFill>
          <a:blip r:embed="rId2">
            <a:extLst/>
          </a:blip>
          <a:stretch>
            <a:fillRect/>
          </a:stretch>
        </p:blipFill>
        <p:spPr>
          <a:xfrm>
            <a:off x="4305300" y="1496931"/>
            <a:ext cx="4368800" cy="7964569"/>
          </a:xfrm>
          <a:prstGeom prst="rect">
            <a:avLst/>
          </a:prstGeom>
          <a:ln w="12700">
            <a:miter lim="400000"/>
          </a:ln>
        </p:spPr>
      </p:pic>
      <p:sp>
        <p:nvSpPr>
          <p:cNvPr id="100" name="Shape 100"/>
          <p:cNvSpPr>
            <a:spLocks noGrp="1"/>
          </p:cNvSpPr>
          <p:nvPr>
            <p:ph type="title"/>
          </p:nvPr>
        </p:nvSpPr>
        <p:spPr>
          <a:prstGeom prst="rect">
            <a:avLst/>
          </a:prstGeom>
        </p:spPr>
        <p:txBody>
          <a:bodyPr/>
          <a:lstStyle>
            <a:lvl1pPr>
              <a:tabLst>
                <a:tab pos="952500" algn="l"/>
              </a:tabLst>
            </a:lvl1pPr>
          </a:lstStyle>
          <a:p>
            <a:r>
              <a:t>DNA Replication</a:t>
            </a:r>
          </a:p>
        </p:txBody>
      </p:sp>
      <p:sp>
        <p:nvSpPr>
          <p:cNvPr id="101" name="Shape 101"/>
          <p:cNvSpPr>
            <a:spLocks noGrp="1"/>
          </p:cNvSpPr>
          <p:nvPr>
            <p:ph type="body" sz="quarter" idx="1"/>
          </p:nvPr>
        </p:nvSpPr>
        <p:spPr>
          <a:xfrm>
            <a:off x="368300" y="1790700"/>
            <a:ext cx="3795663" cy="840780"/>
          </a:xfrm>
          <a:prstGeom prst="rect">
            <a:avLst/>
          </a:prstGeom>
        </p:spPr>
        <p:txBody>
          <a:bodyPr/>
          <a:lstStyle>
            <a:lvl1pPr>
              <a:tabLst>
                <a:tab pos="1016000" algn="l"/>
              </a:tabLst>
            </a:lvl1pPr>
          </a:lstStyle>
          <a:p>
            <a:r>
              <a:t>DNA replication consists of three stages:</a:t>
            </a:r>
          </a:p>
        </p:txBody>
      </p:sp>
      <p:sp>
        <p:nvSpPr>
          <p:cNvPr id="102" name="Shape 102"/>
          <p:cNvSpPr/>
          <p:nvPr/>
        </p:nvSpPr>
        <p:spPr>
          <a:xfrm>
            <a:off x="3263900" y="3146040"/>
            <a:ext cx="2705100" cy="131166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tabLst>
                <a:tab pos="520700" algn="l"/>
              </a:tabLst>
              <a:defRPr sz="2200" b="1"/>
            </a:pPr>
            <a:r>
              <a:t>1.  Unwinding.</a:t>
            </a:r>
          </a:p>
          <a:p>
            <a:pPr>
              <a:tabLst>
                <a:tab pos="520700" algn="l"/>
              </a:tabLst>
              <a:defRPr>
                <a:solidFill>
                  <a:srgbClr val="000000"/>
                </a:solidFill>
              </a:defRPr>
            </a:pPr>
            <a:r>
              <a:rPr sz="2200"/>
              <a:t>The DNA strand is unwound to allow replication to occur.</a:t>
            </a:r>
          </a:p>
        </p:txBody>
      </p:sp>
      <p:sp>
        <p:nvSpPr>
          <p:cNvPr id="103" name="Shape 103"/>
          <p:cNvSpPr/>
          <p:nvPr/>
        </p:nvSpPr>
        <p:spPr>
          <a:xfrm>
            <a:off x="7810500" y="4112071"/>
            <a:ext cx="3327400" cy="138703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tabLst>
                <a:tab pos="520700" algn="l"/>
              </a:tabLst>
              <a:defRPr sz="2200" b="1"/>
            </a:pPr>
            <a:r>
              <a:t>2. Elongation</a:t>
            </a:r>
          </a:p>
          <a:p>
            <a:pPr>
              <a:tabLst>
                <a:tab pos="520700" algn="l"/>
              </a:tabLst>
              <a:defRPr>
                <a:solidFill>
                  <a:srgbClr val="000000"/>
                </a:solidFill>
              </a:defRPr>
            </a:pPr>
            <a:r>
              <a:rPr sz="2400"/>
              <a:t>New DNA strands are made using the original strands as a template.</a:t>
            </a:r>
          </a:p>
        </p:txBody>
      </p:sp>
      <p:sp>
        <p:nvSpPr>
          <p:cNvPr id="104" name="Shape 104"/>
          <p:cNvSpPr/>
          <p:nvPr/>
        </p:nvSpPr>
        <p:spPr>
          <a:xfrm>
            <a:off x="8877300" y="6804471"/>
            <a:ext cx="3225800" cy="2098229"/>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tabLst>
                <a:tab pos="520700" algn="l"/>
              </a:tabLst>
              <a:defRPr sz="2200" b="1"/>
            </a:pPr>
            <a:r>
              <a:t>3. Termination</a:t>
            </a:r>
          </a:p>
          <a:p>
            <a:pPr>
              <a:tabLst>
                <a:tab pos="520700" algn="l"/>
              </a:tabLst>
              <a:defRPr>
                <a:solidFill>
                  <a:srgbClr val="000000"/>
                </a:solidFill>
              </a:defRPr>
            </a:pPr>
            <a:r>
              <a:rPr sz="2400"/>
              <a:t>DNA synthesis is completed, and the </a:t>
            </a:r>
            <a:br>
              <a:rPr sz="2400"/>
            </a:br>
            <a:r>
              <a:rPr sz="2400"/>
              <a:t>each new DNA molecule assumes its double helix structure.</a:t>
            </a:r>
          </a:p>
        </p:txBody>
      </p:sp>
      <p:sp>
        <p:nvSpPr>
          <p:cNvPr id="105" name="Shape 105"/>
          <p:cNvSpPr/>
          <p:nvPr/>
        </p:nvSpPr>
        <p:spPr>
          <a:xfrm>
            <a:off x="7062395" y="2824409"/>
            <a:ext cx="1937535"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Helicase unzips DNA and allows to untwist</a:t>
            </a:r>
          </a:p>
        </p:txBody>
      </p:sp>
      <p:sp>
        <p:nvSpPr>
          <p:cNvPr id="106" name="Shape 106"/>
          <p:cNvSpPr/>
          <p:nvPr/>
        </p:nvSpPr>
        <p:spPr>
          <a:xfrm>
            <a:off x="2477695" y="5046909"/>
            <a:ext cx="1937535"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DNA polymerase</a:t>
            </a:r>
          </a:p>
        </p:txBody>
      </p:sp>
      <p:sp>
        <p:nvSpPr>
          <p:cNvPr id="107" name="Shape 107"/>
          <p:cNvSpPr/>
          <p:nvPr/>
        </p:nvSpPr>
        <p:spPr>
          <a:xfrm>
            <a:off x="4400935" y="5238829"/>
            <a:ext cx="1037364" cy="1"/>
          </a:xfrm>
          <a:prstGeom prst="line">
            <a:avLst/>
          </a:prstGeom>
          <a:ln w="25400">
            <a:solidFill>
              <a:srgbClr val="006994"/>
            </a:solidFill>
            <a:miter lim="400000"/>
            <a:tailEnd type="triangle"/>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8" name="Shape 108"/>
          <p:cNvSpPr/>
          <p:nvPr/>
        </p:nvSpPr>
        <p:spPr>
          <a:xfrm flipH="1">
            <a:off x="6398935" y="3670396"/>
            <a:ext cx="1246834" cy="1246834"/>
          </a:xfrm>
          <a:prstGeom prst="line">
            <a:avLst/>
          </a:prstGeom>
          <a:ln w="25400">
            <a:solidFill>
              <a:srgbClr val="006994"/>
            </a:solidFill>
            <a:miter lim="400000"/>
            <a:tailEnd type="triangle"/>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1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1" build="p" bldLvl="5" animBg="1" advAuto="0"/>
      <p:bldP spid="102" grpId="2" animBg="1" advAuto="0"/>
      <p:bldP spid="103" grpId="3" animBg="1" advAuto="0"/>
      <p:bldP spid="104"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DNA replication_chromosome.png"/>
          <p:cNvPicPr>
            <a:picLocks noChangeAspect="1"/>
          </p:cNvPicPr>
          <p:nvPr/>
        </p:nvPicPr>
        <p:blipFill>
          <a:blip r:embed="rId2">
            <a:extLst/>
          </a:blip>
          <a:stretch>
            <a:fillRect/>
          </a:stretch>
        </p:blipFill>
        <p:spPr>
          <a:xfrm>
            <a:off x="10592068" y="2023157"/>
            <a:ext cx="2199072" cy="5321301"/>
          </a:xfrm>
          <a:prstGeom prst="rect">
            <a:avLst/>
          </a:prstGeom>
          <a:ln w="12700">
            <a:miter lim="400000"/>
          </a:ln>
        </p:spPr>
      </p:pic>
      <p:pic>
        <p:nvPicPr>
          <p:cNvPr id="111" name="DNA Replication 1 a.pdf"/>
          <p:cNvPicPr>
            <a:picLocks noChangeAspect="1"/>
          </p:cNvPicPr>
          <p:nvPr/>
        </p:nvPicPr>
        <p:blipFill>
          <a:blip r:embed="rId3">
            <a:extLst/>
          </a:blip>
          <a:stretch>
            <a:fillRect/>
          </a:stretch>
        </p:blipFill>
        <p:spPr>
          <a:xfrm>
            <a:off x="6083300" y="1545982"/>
            <a:ext cx="6184956" cy="7658101"/>
          </a:xfrm>
          <a:prstGeom prst="rect">
            <a:avLst/>
          </a:prstGeom>
          <a:ln w="12700">
            <a:miter lim="400000"/>
          </a:ln>
        </p:spPr>
      </p:pic>
      <p:sp>
        <p:nvSpPr>
          <p:cNvPr id="112" name="Shape 112"/>
          <p:cNvSpPr>
            <a:spLocks noGrp="1"/>
          </p:cNvSpPr>
          <p:nvPr>
            <p:ph type="title"/>
          </p:nvPr>
        </p:nvSpPr>
        <p:spPr>
          <a:xfrm>
            <a:off x="381000" y="368300"/>
            <a:ext cx="5157342" cy="1802557"/>
          </a:xfrm>
          <a:prstGeom prst="rect">
            <a:avLst/>
          </a:prstGeom>
        </p:spPr>
        <p:txBody>
          <a:bodyPr/>
          <a:lstStyle>
            <a:lvl1pPr>
              <a:tabLst>
                <a:tab pos="952500" algn="l"/>
              </a:tabLst>
            </a:lvl1pPr>
          </a:lstStyle>
          <a:p>
            <a:r>
              <a:t>Replication: Unwinding</a:t>
            </a:r>
          </a:p>
        </p:txBody>
      </p:sp>
      <p:sp>
        <p:nvSpPr>
          <p:cNvPr id="113" name="Shape 113"/>
          <p:cNvSpPr>
            <a:spLocks noGrp="1"/>
          </p:cNvSpPr>
          <p:nvPr>
            <p:ph type="body" sz="quarter" idx="1"/>
          </p:nvPr>
        </p:nvSpPr>
        <p:spPr>
          <a:xfrm>
            <a:off x="368300" y="2572047"/>
            <a:ext cx="6238578" cy="3622825"/>
          </a:xfrm>
          <a:prstGeom prst="rect">
            <a:avLst/>
          </a:prstGeom>
        </p:spPr>
        <p:txBody>
          <a:bodyPr/>
          <a:lstStyle/>
          <a:p>
            <a:pPr>
              <a:lnSpc>
                <a:spcPts val="3200"/>
              </a:lnSpc>
              <a:spcBef>
                <a:spcPts val="1000"/>
              </a:spcBef>
              <a:tabLst>
                <a:tab pos="1016000" algn="l"/>
              </a:tabLst>
            </a:pPr>
            <a:r>
              <a:t>The coiled DNA is allowed to </a:t>
            </a:r>
            <a:r>
              <a:rPr b="1">
                <a:solidFill>
                  <a:srgbClr val="006994"/>
                </a:solidFill>
              </a:rPr>
              <a:t>uncoil</a:t>
            </a:r>
            <a:r>
              <a:t> by creating a </a:t>
            </a:r>
            <a:r>
              <a:rPr b="1">
                <a:solidFill>
                  <a:srgbClr val="006994"/>
                </a:solidFill>
              </a:rPr>
              <a:t>swivel</a:t>
            </a:r>
            <a:r>
              <a:rPr>
                <a:solidFill>
                  <a:srgbClr val="006994"/>
                </a:solidFill>
              </a:rPr>
              <a:t> </a:t>
            </a:r>
            <a:r>
              <a:rPr b="1">
                <a:solidFill>
                  <a:srgbClr val="006994"/>
                </a:solidFill>
              </a:rPr>
              <a:t>point</a:t>
            </a:r>
            <a:r>
              <a:t>.</a:t>
            </a:r>
          </a:p>
          <a:p>
            <a:pPr lvl="1">
              <a:lnSpc>
                <a:spcPts val="2800"/>
              </a:lnSpc>
              <a:spcBef>
                <a:spcPts val="2000"/>
              </a:spcBef>
              <a:tabLst>
                <a:tab pos="1485900" algn="l"/>
              </a:tabLst>
            </a:pPr>
            <a:r>
              <a:t>This opens up the DNA molecule for replication.</a:t>
            </a:r>
            <a:endParaRPr sz="2400"/>
          </a:p>
          <a:p>
            <a:pPr>
              <a:lnSpc>
                <a:spcPts val="3200"/>
              </a:lnSpc>
              <a:spcBef>
                <a:spcPts val="1000"/>
              </a:spcBef>
              <a:tabLst>
                <a:tab pos="1016000" algn="l"/>
              </a:tabLst>
            </a:pPr>
            <a:r>
              <a:t>Enzymes are involved in this initiation phase, unwinding and unzipping the DNA and stabilising the strands so that copying can begin.</a:t>
            </a:r>
          </a:p>
        </p:txBody>
      </p:sp>
      <p:sp>
        <p:nvSpPr>
          <p:cNvPr id="114" name="Shape 114"/>
          <p:cNvSpPr/>
          <p:nvPr/>
        </p:nvSpPr>
        <p:spPr>
          <a:xfrm>
            <a:off x="7600729" y="812658"/>
            <a:ext cx="2948224" cy="525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p>
            <a:pPr algn="ctr">
              <a:tabLst>
                <a:tab pos="520700" algn="l"/>
              </a:tabLst>
            </a:pPr>
            <a:r>
              <a:t>Single-armed chromosome</a:t>
            </a:r>
          </a:p>
          <a:p>
            <a:pPr algn="ctr">
              <a:tabLst>
                <a:tab pos="520700" algn="l"/>
              </a:tabLst>
            </a:pPr>
            <a:r>
              <a:t>as found in non-dividing cell</a:t>
            </a:r>
          </a:p>
        </p:txBody>
      </p:sp>
      <p:sp>
        <p:nvSpPr>
          <p:cNvPr id="115" name="Shape 115"/>
          <p:cNvSpPr/>
          <p:nvPr/>
        </p:nvSpPr>
        <p:spPr>
          <a:xfrm>
            <a:off x="9371255" y="3633396"/>
            <a:ext cx="1967408" cy="128"/>
          </a:xfrm>
          <a:prstGeom prst="line">
            <a:avLst/>
          </a:prstGeom>
          <a:ln w="762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6" name="Shape 116"/>
          <p:cNvSpPr/>
          <p:nvPr/>
        </p:nvSpPr>
        <p:spPr>
          <a:xfrm>
            <a:off x="11352200" y="3299478"/>
            <a:ext cx="555026" cy="622713"/>
          </a:xfrm>
          <a:prstGeom prst="ellipse">
            <a:avLst/>
          </a:prstGeom>
          <a:ln w="76200">
            <a:solidFill>
              <a:srgbClr val="006994"/>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119" name="Group 119"/>
          <p:cNvGrpSpPr/>
          <p:nvPr/>
        </p:nvGrpSpPr>
        <p:grpSpPr>
          <a:xfrm>
            <a:off x="4267200" y="5378099"/>
            <a:ext cx="4436465" cy="2813401"/>
            <a:chOff x="0" y="0"/>
            <a:chExt cx="4436464" cy="2813400"/>
          </a:xfrm>
        </p:grpSpPr>
        <p:sp>
          <p:nvSpPr>
            <p:cNvPr id="117" name="Shape 117"/>
            <p:cNvSpPr/>
            <p:nvPr/>
          </p:nvSpPr>
          <p:spPr>
            <a:xfrm>
              <a:off x="0" y="2287479"/>
              <a:ext cx="19050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Temporary break (swivel point)</a:t>
              </a:r>
            </a:p>
          </p:txBody>
        </p:sp>
        <p:sp>
          <p:nvSpPr>
            <p:cNvPr id="118" name="Shape 118"/>
            <p:cNvSpPr/>
            <p:nvPr/>
          </p:nvSpPr>
          <p:spPr>
            <a:xfrm>
              <a:off x="1566333" y="-1"/>
              <a:ext cx="2870132" cy="2167552"/>
            </a:xfrm>
            <a:custGeom>
              <a:avLst/>
              <a:gdLst/>
              <a:ahLst/>
              <a:cxnLst>
                <a:cxn ang="0">
                  <a:pos x="wd2" y="hd2"/>
                </a:cxn>
                <a:cxn ang="5400000">
                  <a:pos x="wd2" y="hd2"/>
                </a:cxn>
                <a:cxn ang="10800000">
                  <a:pos x="wd2" y="hd2"/>
                </a:cxn>
                <a:cxn ang="16200000">
                  <a:pos x="wd2" y="hd2"/>
                </a:cxn>
              </a:cxnLst>
              <a:rect l="0" t="0" r="r" b="b"/>
              <a:pathLst>
                <a:path w="21600" h="16654" extrusionOk="0">
                  <a:moveTo>
                    <a:pt x="0" y="16654"/>
                  </a:moveTo>
                  <a:cubicBezTo>
                    <a:pt x="3803" y="2092"/>
                    <a:pt x="15282" y="-4946"/>
                    <a:pt x="21055" y="3895"/>
                  </a:cubicBezTo>
                  <a:lnTo>
                    <a:pt x="21600" y="4685"/>
                  </a:lnTo>
                </a:path>
              </a:pathLst>
            </a:custGeom>
            <a:noFill/>
            <a:ln w="38100" cap="flat">
              <a:solidFill>
                <a:srgbClr val="006994"/>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22" name="Group 122"/>
          <p:cNvGrpSpPr/>
          <p:nvPr/>
        </p:nvGrpSpPr>
        <p:grpSpPr>
          <a:xfrm>
            <a:off x="8204200" y="6426572"/>
            <a:ext cx="1803400" cy="1561728"/>
            <a:chOff x="0" y="0"/>
            <a:chExt cx="1803400" cy="1561727"/>
          </a:xfrm>
        </p:grpSpPr>
        <p:sp>
          <p:nvSpPr>
            <p:cNvPr id="120" name="Shape 120"/>
            <p:cNvSpPr/>
            <p:nvPr/>
          </p:nvSpPr>
          <p:spPr>
            <a:xfrm>
              <a:off x="873749" y="0"/>
              <a:ext cx="18051" cy="117322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1" name="Shape 121"/>
            <p:cNvSpPr/>
            <p:nvPr/>
          </p:nvSpPr>
          <p:spPr>
            <a:xfrm>
              <a:off x="0" y="1302505"/>
              <a:ext cx="18034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Replication fork</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13">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3" nodeType="afterEffect">
                                  <p:stCondLst>
                                    <p:cond delay="0"/>
                                  </p:stCondLst>
                                  <p:iterate>
                                    <p:tmAbs val="0"/>
                                  </p:iterate>
                                  <p:childTnLst>
                                    <p:set>
                                      <p:cBhvr>
                                        <p:cTn id="18" fill="hold"/>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1" build="p" bldLvl="5" animBg="1" advAuto="0"/>
      <p:bldP spid="119" grpId="2" animBg="1" advAuto="0"/>
      <p:bldP spid="122"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DNA Replication 2 OHT 1.pdf"/>
          <p:cNvPicPr>
            <a:picLocks noChangeAspect="1"/>
          </p:cNvPicPr>
          <p:nvPr/>
        </p:nvPicPr>
        <p:blipFill>
          <a:blip r:embed="rId2">
            <a:extLst/>
          </a:blip>
          <a:stretch>
            <a:fillRect/>
          </a:stretch>
        </p:blipFill>
        <p:spPr>
          <a:xfrm>
            <a:off x="6381001" y="666724"/>
            <a:ext cx="5424398" cy="8532886"/>
          </a:xfrm>
          <a:prstGeom prst="rect">
            <a:avLst/>
          </a:prstGeom>
          <a:ln w="12700">
            <a:miter lim="400000"/>
          </a:ln>
        </p:spPr>
      </p:pic>
      <p:sp>
        <p:nvSpPr>
          <p:cNvPr id="125" name="Shape 125"/>
          <p:cNvSpPr/>
          <p:nvPr/>
        </p:nvSpPr>
        <p:spPr>
          <a:xfrm rot="18852045">
            <a:off x="7991845" y="3722178"/>
            <a:ext cx="558144" cy="838256"/>
          </a:xfrm>
          <a:custGeom>
            <a:avLst/>
            <a:gdLst/>
            <a:ahLst/>
            <a:cxnLst>
              <a:cxn ang="0">
                <a:pos x="wd2" y="hd2"/>
              </a:cxn>
              <a:cxn ang="5400000">
                <a:pos x="wd2" y="hd2"/>
              </a:cxn>
              <a:cxn ang="10800000">
                <a:pos x="wd2" y="hd2"/>
              </a:cxn>
              <a:cxn ang="16200000">
                <a:pos x="wd2" y="hd2"/>
              </a:cxn>
            </a:cxnLst>
            <a:rect l="0" t="0" r="r" b="b"/>
            <a:pathLst>
              <a:path w="18675" h="19715" extrusionOk="0">
                <a:moveTo>
                  <a:pt x="14152" y="1691"/>
                </a:moveTo>
                <a:cubicBezTo>
                  <a:pt x="18762" y="4993"/>
                  <a:pt x="20120" y="11432"/>
                  <a:pt x="16955" y="15888"/>
                </a:cubicBezTo>
                <a:cubicBezTo>
                  <a:pt x="13319" y="21009"/>
                  <a:pt x="5826" y="20974"/>
                  <a:pt x="2009" y="15888"/>
                </a:cubicBezTo>
                <a:cubicBezTo>
                  <a:pt x="-1480" y="11239"/>
                  <a:pt x="-317" y="4424"/>
                  <a:pt x="4655" y="1305"/>
                </a:cubicBezTo>
                <a:cubicBezTo>
                  <a:pt x="7678" y="-591"/>
                  <a:pt x="11253" y="-385"/>
                  <a:pt x="14152" y="1691"/>
                </a:cubicBezTo>
                <a:close/>
              </a:path>
            </a:pathLst>
          </a:custGeom>
          <a:solidFill>
            <a:srgbClr val="483F36"/>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26" name="DNA Replication 2 OHT 2.pdf"/>
          <p:cNvPicPr>
            <a:picLocks noChangeAspect="1"/>
          </p:cNvPicPr>
          <p:nvPr/>
        </p:nvPicPr>
        <p:blipFill>
          <a:blip r:embed="rId3">
            <a:extLst/>
          </a:blip>
          <a:stretch>
            <a:fillRect/>
          </a:stretch>
        </p:blipFill>
        <p:spPr>
          <a:xfrm>
            <a:off x="6587762" y="1965986"/>
            <a:ext cx="1692638" cy="1562101"/>
          </a:xfrm>
          <a:prstGeom prst="rect">
            <a:avLst/>
          </a:prstGeom>
          <a:ln w="12700">
            <a:miter lim="400000"/>
          </a:ln>
        </p:spPr>
      </p:pic>
      <p:sp>
        <p:nvSpPr>
          <p:cNvPr id="127" name="Shape 127"/>
          <p:cNvSpPr>
            <a:spLocks noGrp="1"/>
          </p:cNvSpPr>
          <p:nvPr>
            <p:ph type="title"/>
          </p:nvPr>
        </p:nvSpPr>
        <p:spPr>
          <a:xfrm>
            <a:off x="381000" y="368300"/>
            <a:ext cx="4976168" cy="1875929"/>
          </a:xfrm>
          <a:prstGeom prst="rect">
            <a:avLst/>
          </a:prstGeom>
        </p:spPr>
        <p:txBody>
          <a:bodyPr/>
          <a:lstStyle>
            <a:lvl1pPr>
              <a:tabLst>
                <a:tab pos="952500" algn="l"/>
              </a:tabLst>
            </a:lvl1pPr>
          </a:lstStyle>
          <a:p>
            <a:r>
              <a:t>Replication: Elongation</a:t>
            </a:r>
          </a:p>
        </p:txBody>
      </p:sp>
      <p:sp>
        <p:nvSpPr>
          <p:cNvPr id="128" name="Shape 128"/>
          <p:cNvSpPr>
            <a:spLocks noGrp="1"/>
          </p:cNvSpPr>
          <p:nvPr>
            <p:ph type="body" sz="quarter" idx="1"/>
          </p:nvPr>
        </p:nvSpPr>
        <p:spPr>
          <a:xfrm>
            <a:off x="368300" y="2533947"/>
            <a:ext cx="5383312" cy="4162922"/>
          </a:xfrm>
          <a:prstGeom prst="rect">
            <a:avLst/>
          </a:prstGeom>
        </p:spPr>
        <p:txBody>
          <a:bodyPr/>
          <a:lstStyle/>
          <a:p>
            <a:pPr>
              <a:tabLst>
                <a:tab pos="1016000" algn="l"/>
              </a:tabLst>
            </a:pPr>
            <a:r>
              <a:t>The unwound DNA strands (parent strands) are used as a template.</a:t>
            </a:r>
          </a:p>
          <a:p>
            <a:pPr>
              <a:tabLst>
                <a:tab pos="1016000" algn="l"/>
              </a:tabLst>
            </a:pPr>
            <a:r>
              <a:t>New DNA is formed by adding free nucleotides. </a:t>
            </a:r>
          </a:p>
          <a:p>
            <a:pPr>
              <a:tabLst>
                <a:tab pos="1016000" algn="l"/>
              </a:tabLst>
            </a:pPr>
            <a:r>
              <a:t>The free nucleotides are joined together by the enzyme DNA polymerase.</a:t>
            </a:r>
          </a:p>
          <a:p>
            <a:pPr>
              <a:tabLst>
                <a:tab pos="1016000" algn="l"/>
              </a:tabLst>
            </a:pPr>
            <a:r>
              <a:t>The new strand is called the daughter strand.</a:t>
            </a:r>
          </a:p>
        </p:txBody>
      </p:sp>
      <p:sp>
        <p:nvSpPr>
          <p:cNvPr id="129" name="Shape 129"/>
          <p:cNvSpPr/>
          <p:nvPr/>
        </p:nvSpPr>
        <p:spPr>
          <a:xfrm flipH="1">
            <a:off x="7340600" y="4538979"/>
            <a:ext cx="1442720" cy="1432562"/>
          </a:xfrm>
          <a:prstGeom prst="line">
            <a:avLst/>
          </a:prstGeom>
          <a:ln w="889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30" name="Shape 130"/>
          <p:cNvSpPr/>
          <p:nvPr/>
        </p:nvSpPr>
        <p:spPr>
          <a:xfrm flipH="1" flipV="1">
            <a:off x="10209383" y="5391004"/>
            <a:ext cx="669437" cy="669437"/>
          </a:xfrm>
          <a:prstGeom prst="line">
            <a:avLst/>
          </a:prstGeom>
          <a:ln w="889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133" name="Group 133"/>
          <p:cNvGrpSpPr/>
          <p:nvPr/>
        </p:nvGrpSpPr>
        <p:grpSpPr>
          <a:xfrm>
            <a:off x="9918700" y="3398378"/>
            <a:ext cx="2679700" cy="792622"/>
            <a:chOff x="0" y="0"/>
            <a:chExt cx="2679700" cy="792621"/>
          </a:xfrm>
        </p:grpSpPr>
        <p:sp>
          <p:nvSpPr>
            <p:cNvPr id="131" name="Shape 131"/>
            <p:cNvSpPr/>
            <p:nvPr/>
          </p:nvSpPr>
          <p:spPr>
            <a:xfrm>
              <a:off x="965200" y="-1"/>
              <a:ext cx="1714500" cy="79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Parent strand of DNA is used as a template.</a:t>
              </a:r>
            </a:p>
          </p:txBody>
        </p:sp>
        <p:sp>
          <p:nvSpPr>
            <p:cNvPr id="132" name="Shape 132"/>
            <p:cNvSpPr/>
            <p:nvPr/>
          </p:nvSpPr>
          <p:spPr>
            <a:xfrm>
              <a:off x="0" y="386221"/>
              <a:ext cx="824718"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36" name="Group 136"/>
          <p:cNvGrpSpPr/>
          <p:nvPr/>
        </p:nvGrpSpPr>
        <p:grpSpPr>
          <a:xfrm>
            <a:off x="6916419" y="5895340"/>
            <a:ext cx="2786381" cy="1369060"/>
            <a:chOff x="0" y="0"/>
            <a:chExt cx="2786380" cy="1369059"/>
          </a:xfrm>
        </p:grpSpPr>
        <p:sp>
          <p:nvSpPr>
            <p:cNvPr id="134" name="Shape 134"/>
            <p:cNvSpPr/>
            <p:nvPr/>
          </p:nvSpPr>
          <p:spPr>
            <a:xfrm>
              <a:off x="576580" y="843138"/>
              <a:ext cx="2209801"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tabLst>
                  <a:tab pos="520700" algn="l"/>
                </a:tabLst>
              </a:pPr>
              <a:r>
                <a:t>The new (daughter)</a:t>
              </a:r>
              <a:r>
                <a:rPr b="1"/>
                <a:t> </a:t>
              </a:r>
              <a:r>
                <a:t>strand of DNA.</a:t>
              </a:r>
            </a:p>
          </p:txBody>
        </p:sp>
        <p:sp>
          <p:nvSpPr>
            <p:cNvPr id="135" name="Shape 135"/>
            <p:cNvSpPr/>
            <p:nvPr/>
          </p:nvSpPr>
          <p:spPr>
            <a:xfrm>
              <a:off x="-1" y="0"/>
              <a:ext cx="692347" cy="692346"/>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40" name="Group 140"/>
          <p:cNvGrpSpPr/>
          <p:nvPr/>
        </p:nvGrpSpPr>
        <p:grpSpPr>
          <a:xfrm>
            <a:off x="5849856" y="998175"/>
            <a:ext cx="3277353" cy="3675522"/>
            <a:chOff x="0" y="0"/>
            <a:chExt cx="3277351" cy="3675521"/>
          </a:xfrm>
        </p:grpSpPr>
        <p:sp>
          <p:nvSpPr>
            <p:cNvPr id="137" name="Shape 137"/>
            <p:cNvSpPr/>
            <p:nvPr/>
          </p:nvSpPr>
          <p:spPr>
            <a:xfrm>
              <a:off x="-1" y="-1"/>
              <a:ext cx="2325267" cy="79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p>
              <a:pPr algn="ctr">
                <a:tabLst>
                  <a:tab pos="520700" algn="l"/>
                </a:tabLst>
                <a:defRPr>
                  <a:solidFill>
                    <a:srgbClr val="006894"/>
                  </a:solidFill>
                </a:defRPr>
              </a:pPr>
              <a:r>
                <a:t>Free nucleotides</a:t>
              </a:r>
            </a:p>
            <a:p>
              <a:pPr algn="ctr">
                <a:tabLst>
                  <a:tab pos="520700" algn="l"/>
                </a:tabLst>
                <a:defRPr>
                  <a:solidFill>
                    <a:srgbClr val="006894"/>
                  </a:solidFill>
                </a:defRPr>
              </a:pPr>
              <a:r>
                <a:t>are used to construct</a:t>
              </a:r>
            </a:p>
            <a:p>
              <a:pPr algn="ctr">
                <a:tabLst>
                  <a:tab pos="520700" algn="l"/>
                </a:tabLst>
                <a:defRPr>
                  <a:solidFill>
                    <a:srgbClr val="006894"/>
                  </a:solidFill>
                </a:defRPr>
              </a:pPr>
              <a:r>
                <a:t>the new DNA strand</a:t>
              </a:r>
            </a:p>
          </p:txBody>
        </p:sp>
        <p:sp>
          <p:nvSpPr>
            <p:cNvPr id="138" name="Shape 138"/>
            <p:cNvSpPr/>
            <p:nvPr/>
          </p:nvSpPr>
          <p:spPr>
            <a:xfrm flipH="1" flipV="1">
              <a:off x="1838966" y="1872121"/>
              <a:ext cx="641774" cy="6900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9" name="Shape 139"/>
            <p:cNvSpPr/>
            <p:nvPr/>
          </p:nvSpPr>
          <p:spPr>
            <a:xfrm>
              <a:off x="2674832" y="2784463"/>
              <a:ext cx="602520" cy="891059"/>
            </a:xfrm>
            <a:custGeom>
              <a:avLst/>
              <a:gdLst/>
              <a:ahLst/>
              <a:cxnLst>
                <a:cxn ang="0">
                  <a:pos x="wd2" y="hd2"/>
                </a:cxn>
                <a:cxn ang="5400000">
                  <a:pos x="wd2" y="hd2"/>
                </a:cxn>
                <a:cxn ang="10800000">
                  <a:pos x="wd2" y="hd2"/>
                </a:cxn>
                <a:cxn ang="16200000">
                  <a:pos x="wd2" y="hd2"/>
                </a:cxn>
              </a:cxnLst>
              <a:rect l="0" t="0" r="r" b="b"/>
              <a:pathLst>
                <a:path w="14677" h="15093" extrusionOk="0">
                  <a:moveTo>
                    <a:pt x="12496" y="15093"/>
                  </a:moveTo>
                  <a:cubicBezTo>
                    <a:pt x="12496" y="15093"/>
                    <a:pt x="21600" y="-6507"/>
                    <a:pt x="2609" y="1973"/>
                  </a:cubicBezTo>
                  <a:lnTo>
                    <a:pt x="0" y="3089"/>
                  </a:lnTo>
                </a:path>
              </a:pathLst>
            </a:custGeom>
            <a:noFill/>
            <a:ln w="38100" cap="flat">
              <a:solidFill>
                <a:srgbClr val="006994"/>
              </a:solidFill>
              <a:prstDash val="solid"/>
              <a:miter lim="400000"/>
              <a:tailEnd type="triangle" w="med" len="med"/>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lvl1pPr>
            </a:lstStyle>
            <a:p>
              <a:r>
                <a:t> </a:t>
              </a:r>
            </a:p>
          </p:txBody>
        </p:sp>
      </p:grpSp>
      <p:sp>
        <p:nvSpPr>
          <p:cNvPr id="141" name="Shape 141"/>
          <p:cNvSpPr/>
          <p:nvPr/>
        </p:nvSpPr>
        <p:spPr>
          <a:xfrm flipH="1" flipV="1">
            <a:off x="9256883" y="4425804"/>
            <a:ext cx="669437" cy="669437"/>
          </a:xfrm>
          <a:prstGeom prst="line">
            <a:avLst/>
          </a:prstGeom>
          <a:ln w="889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42" name="Shape 142"/>
          <p:cNvSpPr/>
          <p:nvPr/>
        </p:nvSpPr>
        <p:spPr>
          <a:xfrm>
            <a:off x="9214364" y="4138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5’</a:t>
            </a:r>
          </a:p>
        </p:txBody>
      </p:sp>
      <p:sp>
        <p:nvSpPr>
          <p:cNvPr id="143" name="Shape 143"/>
          <p:cNvSpPr/>
          <p:nvPr/>
        </p:nvSpPr>
        <p:spPr>
          <a:xfrm>
            <a:off x="8490464" y="4138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3’</a:t>
            </a:r>
          </a:p>
        </p:txBody>
      </p:sp>
      <p:sp>
        <p:nvSpPr>
          <p:cNvPr id="144" name="Shape 144"/>
          <p:cNvSpPr/>
          <p:nvPr/>
        </p:nvSpPr>
        <p:spPr>
          <a:xfrm>
            <a:off x="6915664" y="91768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5’</a:t>
            </a:r>
          </a:p>
        </p:txBody>
      </p:sp>
      <p:sp>
        <p:nvSpPr>
          <p:cNvPr id="145" name="Shape 145"/>
          <p:cNvSpPr/>
          <p:nvPr/>
        </p:nvSpPr>
        <p:spPr>
          <a:xfrm>
            <a:off x="6331464" y="91768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3’</a:t>
            </a:r>
          </a:p>
        </p:txBody>
      </p:sp>
      <p:sp>
        <p:nvSpPr>
          <p:cNvPr id="146" name="Shape 146"/>
          <p:cNvSpPr/>
          <p:nvPr/>
        </p:nvSpPr>
        <p:spPr>
          <a:xfrm>
            <a:off x="11589264" y="91768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5’</a:t>
            </a:r>
          </a:p>
        </p:txBody>
      </p:sp>
      <p:sp>
        <p:nvSpPr>
          <p:cNvPr id="147" name="Shape 147"/>
          <p:cNvSpPr/>
          <p:nvPr/>
        </p:nvSpPr>
        <p:spPr>
          <a:xfrm>
            <a:off x="11005064" y="91768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3’</a:t>
            </a:r>
          </a:p>
        </p:txBody>
      </p:sp>
      <p:pic>
        <p:nvPicPr>
          <p:cNvPr id="148" name="DNA Replication 2 OHT 3.pdf"/>
          <p:cNvPicPr>
            <a:picLocks noChangeAspect="1"/>
          </p:cNvPicPr>
          <p:nvPr/>
        </p:nvPicPr>
        <p:blipFill>
          <a:blip r:embed="rId4">
            <a:extLst/>
          </a:blip>
          <a:stretch>
            <a:fillRect/>
          </a:stretch>
        </p:blipFill>
        <p:spPr>
          <a:xfrm>
            <a:off x="8775700" y="4775200"/>
            <a:ext cx="508000" cy="332301"/>
          </a:xfrm>
          <a:prstGeom prst="rect">
            <a:avLst/>
          </a:prstGeom>
          <a:ln w="12700">
            <a:miter lim="400000"/>
          </a:ln>
        </p:spPr>
      </p:pic>
      <p:sp>
        <p:nvSpPr>
          <p:cNvPr id="149" name="Shape 149"/>
          <p:cNvSpPr/>
          <p:nvPr/>
        </p:nvSpPr>
        <p:spPr>
          <a:xfrm>
            <a:off x="7390298" y="7616234"/>
            <a:ext cx="3405804" cy="13260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lvl1pPr>
          </a:lstStyle>
          <a:p>
            <a:r>
              <a:t>RNA polymerase synthesises in the 5’ to 3’ direction so one strand is synthesised continuously and one is made in fragments that are later joined.</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2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2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28">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13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3" nodeType="afterEffect">
                                  <p:stCondLst>
                                    <p:cond delay="0"/>
                                  </p:stCondLst>
                                  <p:iterate>
                                    <p:tmAbs val="0"/>
                                  </p:iterate>
                                  <p:childTnLst>
                                    <p:set>
                                      <p:cBhvr>
                                        <p:cTn id="26" fill="hold"/>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1" build="p" bldLvl="5" animBg="1" advAuto="0"/>
      <p:bldP spid="133" grpId="2" animBg="1" advAuto="0"/>
      <p:bldP spid="136"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DNA replication_chromatids-filtered.png"/>
          <p:cNvPicPr>
            <a:picLocks noChangeAspect="1"/>
          </p:cNvPicPr>
          <p:nvPr/>
        </p:nvPicPr>
        <p:blipFill>
          <a:blip r:embed="rId2">
            <a:extLst/>
          </a:blip>
          <a:stretch>
            <a:fillRect/>
          </a:stretch>
        </p:blipFill>
        <p:spPr>
          <a:xfrm>
            <a:off x="7658100" y="4542966"/>
            <a:ext cx="2197100" cy="5047227"/>
          </a:xfrm>
          <a:prstGeom prst="rect">
            <a:avLst/>
          </a:prstGeom>
          <a:ln w="12700">
            <a:miter lim="400000"/>
          </a:ln>
        </p:spPr>
      </p:pic>
      <p:pic>
        <p:nvPicPr>
          <p:cNvPr id="152" name="DNA Replication 2 OHT 1.pdf"/>
          <p:cNvPicPr>
            <a:picLocks/>
          </p:cNvPicPr>
          <p:nvPr/>
        </p:nvPicPr>
        <p:blipFill>
          <a:blip r:embed="rId3">
            <a:extLst/>
          </a:blip>
          <a:stretch>
            <a:fillRect/>
          </a:stretch>
        </p:blipFill>
        <p:spPr>
          <a:xfrm>
            <a:off x="6527800" y="444500"/>
            <a:ext cx="5410200" cy="8483600"/>
          </a:xfrm>
          <a:prstGeom prst="rect">
            <a:avLst/>
          </a:prstGeom>
          <a:ln w="12700">
            <a:miter lim="400000"/>
          </a:ln>
        </p:spPr>
      </p:pic>
      <p:sp>
        <p:nvSpPr>
          <p:cNvPr id="153" name="Shape 153"/>
          <p:cNvSpPr>
            <a:spLocks noGrp="1"/>
          </p:cNvSpPr>
          <p:nvPr>
            <p:ph type="title"/>
          </p:nvPr>
        </p:nvSpPr>
        <p:spPr>
          <a:xfrm>
            <a:off x="381000" y="368300"/>
            <a:ext cx="4859040" cy="1875929"/>
          </a:xfrm>
          <a:prstGeom prst="rect">
            <a:avLst/>
          </a:prstGeom>
        </p:spPr>
        <p:txBody>
          <a:bodyPr/>
          <a:lstStyle>
            <a:lvl1pPr>
              <a:tabLst>
                <a:tab pos="952500" algn="l"/>
              </a:tabLst>
            </a:lvl1pPr>
          </a:lstStyle>
          <a:p>
            <a:r>
              <a:t>Replication: Termination</a:t>
            </a:r>
          </a:p>
        </p:txBody>
      </p:sp>
      <p:sp>
        <p:nvSpPr>
          <p:cNvPr id="154" name="Shape 154"/>
          <p:cNvSpPr>
            <a:spLocks noGrp="1"/>
          </p:cNvSpPr>
          <p:nvPr>
            <p:ph type="body" sz="half" idx="1"/>
          </p:nvPr>
        </p:nvSpPr>
        <p:spPr>
          <a:xfrm>
            <a:off x="368300" y="2579092"/>
            <a:ext cx="5956300" cy="6755408"/>
          </a:xfrm>
          <a:prstGeom prst="rect">
            <a:avLst/>
          </a:prstGeom>
        </p:spPr>
        <p:txBody>
          <a:bodyPr/>
          <a:lstStyle/>
          <a:p>
            <a:pPr>
              <a:tabLst>
                <a:tab pos="1016000" algn="l"/>
              </a:tabLst>
            </a:pPr>
            <a:r>
              <a:t>When DNA synthesis is completed, the process is said to be terminated.</a:t>
            </a:r>
          </a:p>
          <a:p>
            <a:pPr>
              <a:tabLst>
                <a:tab pos="1016000" algn="l"/>
              </a:tabLst>
            </a:pPr>
            <a:r>
              <a:t>Each new DNA molecule contains one strand of original DNA, and one strand of newly synthesised DNA.</a:t>
            </a:r>
          </a:p>
          <a:p>
            <a:pPr>
              <a:tabLst>
                <a:tab pos="1016000" algn="l"/>
              </a:tabLst>
            </a:pPr>
            <a:r>
              <a:t>The two new strands of DNA coils up into a helix as a chromosome.</a:t>
            </a:r>
          </a:p>
          <a:p>
            <a:pPr>
              <a:tabLst>
                <a:tab pos="1016000" algn="l"/>
              </a:tabLst>
            </a:pPr>
            <a:r>
              <a:t>The newly formed chromosome will later split into two chromatids.</a:t>
            </a:r>
          </a:p>
        </p:txBody>
      </p:sp>
      <p:grpSp>
        <p:nvGrpSpPr>
          <p:cNvPr id="163" name="Group 163"/>
          <p:cNvGrpSpPr/>
          <p:nvPr/>
        </p:nvGrpSpPr>
        <p:grpSpPr>
          <a:xfrm>
            <a:off x="7084405" y="2598278"/>
            <a:ext cx="5615595" cy="5707522"/>
            <a:chOff x="0" y="0"/>
            <a:chExt cx="5615594" cy="5707521"/>
          </a:xfrm>
        </p:grpSpPr>
        <p:sp>
          <p:nvSpPr>
            <p:cNvPr id="155" name="Shape 155"/>
            <p:cNvSpPr/>
            <p:nvPr/>
          </p:nvSpPr>
          <p:spPr>
            <a:xfrm>
              <a:off x="3596294" y="-1"/>
              <a:ext cx="2019301" cy="79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The double strands of DNA coil up into a helix</a:t>
              </a:r>
            </a:p>
          </p:txBody>
        </p:sp>
        <p:sp>
          <p:nvSpPr>
            <p:cNvPr id="156" name="Shape 156"/>
            <p:cNvSpPr/>
            <p:nvPr/>
          </p:nvSpPr>
          <p:spPr>
            <a:xfrm flipV="1">
              <a:off x="4764694" y="867503"/>
              <a:ext cx="1" cy="2998519"/>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7" name="Shape 157"/>
            <p:cNvSpPr/>
            <p:nvPr/>
          </p:nvSpPr>
          <p:spPr>
            <a:xfrm>
              <a:off x="2351694" y="3314699"/>
              <a:ext cx="1663701"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lvl1pPr>
            </a:lstStyle>
            <a:p>
              <a:r>
                <a:t>Chromosome (2 chromatids)</a:t>
              </a:r>
            </a:p>
          </p:txBody>
        </p:sp>
        <p:sp>
          <p:nvSpPr>
            <p:cNvPr id="158" name="Shape 158"/>
            <p:cNvSpPr/>
            <p:nvPr/>
          </p:nvSpPr>
          <p:spPr>
            <a:xfrm>
              <a:off x="1018194" y="5174121"/>
              <a:ext cx="508001" cy="533401"/>
            </a:xfrm>
            <a:prstGeom prst="ellipse">
              <a:avLst/>
            </a:prstGeom>
            <a:noFill/>
            <a:ln w="508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9" name="Shape 159"/>
            <p:cNvSpPr/>
            <p:nvPr/>
          </p:nvSpPr>
          <p:spPr>
            <a:xfrm>
              <a:off x="1627794" y="5174121"/>
              <a:ext cx="508001" cy="533401"/>
            </a:xfrm>
            <a:prstGeom prst="ellipse">
              <a:avLst/>
            </a:prstGeom>
            <a:noFill/>
            <a:ln w="508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0" name="Shape 160"/>
            <p:cNvSpPr/>
            <p:nvPr/>
          </p:nvSpPr>
          <p:spPr>
            <a:xfrm flipV="1">
              <a:off x="0" y="5479047"/>
              <a:ext cx="1019703" cy="2"/>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1" name="Shape 161"/>
            <p:cNvSpPr/>
            <p:nvPr/>
          </p:nvSpPr>
          <p:spPr>
            <a:xfrm flipH="1" flipV="1">
              <a:off x="2149870" y="5476804"/>
              <a:ext cx="2555559" cy="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2" name="Shape 162"/>
            <p:cNvSpPr/>
            <p:nvPr/>
          </p:nvSpPr>
          <p:spPr>
            <a:xfrm>
              <a:off x="1780194" y="3548521"/>
              <a:ext cx="622301" cy="1"/>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68" name="Group 168"/>
          <p:cNvGrpSpPr/>
          <p:nvPr/>
        </p:nvGrpSpPr>
        <p:grpSpPr>
          <a:xfrm>
            <a:off x="3568700" y="7254240"/>
            <a:ext cx="3147060" cy="1584960"/>
            <a:chOff x="0" y="0"/>
            <a:chExt cx="3147059" cy="1584959"/>
          </a:xfrm>
        </p:grpSpPr>
        <p:sp>
          <p:nvSpPr>
            <p:cNvPr id="164" name="Shape 164"/>
            <p:cNvSpPr/>
            <p:nvPr/>
          </p:nvSpPr>
          <p:spPr>
            <a:xfrm>
              <a:off x="190500" y="932038"/>
              <a:ext cx="19812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lnSpc>
                  <a:spcPts val="2400"/>
                </a:lnSpc>
                <a:tabLst>
                  <a:tab pos="520700" algn="l"/>
                </a:tabLst>
              </a:lvl1pPr>
            </a:lstStyle>
            <a:p>
              <a:r>
                <a:t>Parent strand</a:t>
              </a:r>
            </a:p>
          </p:txBody>
        </p:sp>
        <p:sp>
          <p:nvSpPr>
            <p:cNvPr id="165" name="Shape 165"/>
            <p:cNvSpPr/>
            <p:nvPr/>
          </p:nvSpPr>
          <p:spPr>
            <a:xfrm>
              <a:off x="0" y="1325738"/>
              <a:ext cx="21717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lnSpc>
                  <a:spcPts val="2400"/>
                </a:lnSpc>
                <a:tabLst>
                  <a:tab pos="520700" algn="l"/>
                </a:tabLst>
              </a:lvl1pPr>
            </a:lstStyle>
            <a:p>
              <a:r>
                <a:t>Daughter strand</a:t>
              </a:r>
            </a:p>
          </p:txBody>
        </p:sp>
        <p:sp>
          <p:nvSpPr>
            <p:cNvPr id="166" name="Shape 166"/>
            <p:cNvSpPr/>
            <p:nvPr/>
          </p:nvSpPr>
          <p:spPr>
            <a:xfrm flipH="1">
              <a:off x="2019300" y="0"/>
              <a:ext cx="1127760" cy="97536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7" name="Shape 167"/>
            <p:cNvSpPr/>
            <p:nvPr/>
          </p:nvSpPr>
          <p:spPr>
            <a:xfrm flipH="1">
              <a:off x="2031934" y="762000"/>
              <a:ext cx="1054166" cy="65362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69" name="Shape 169"/>
          <p:cNvSpPr/>
          <p:nvPr/>
        </p:nvSpPr>
        <p:spPr>
          <a:xfrm>
            <a:off x="9328664" y="1471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5’</a:t>
            </a:r>
          </a:p>
        </p:txBody>
      </p:sp>
      <p:sp>
        <p:nvSpPr>
          <p:cNvPr id="170" name="Shape 170"/>
          <p:cNvSpPr/>
          <p:nvPr/>
        </p:nvSpPr>
        <p:spPr>
          <a:xfrm>
            <a:off x="8604764" y="1471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3’</a:t>
            </a:r>
          </a:p>
        </p:txBody>
      </p:sp>
      <p:sp>
        <p:nvSpPr>
          <p:cNvPr id="171" name="Shape 171"/>
          <p:cNvSpPr/>
          <p:nvPr/>
        </p:nvSpPr>
        <p:spPr>
          <a:xfrm>
            <a:off x="7029964" y="89101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5’</a:t>
            </a:r>
          </a:p>
        </p:txBody>
      </p:sp>
      <p:sp>
        <p:nvSpPr>
          <p:cNvPr id="172" name="Shape 172"/>
          <p:cNvSpPr/>
          <p:nvPr/>
        </p:nvSpPr>
        <p:spPr>
          <a:xfrm>
            <a:off x="6445764" y="89101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3’</a:t>
            </a:r>
          </a:p>
        </p:txBody>
      </p:sp>
      <p:sp>
        <p:nvSpPr>
          <p:cNvPr id="173" name="Shape 173"/>
          <p:cNvSpPr/>
          <p:nvPr/>
        </p:nvSpPr>
        <p:spPr>
          <a:xfrm>
            <a:off x="11703564" y="89101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5’</a:t>
            </a:r>
          </a:p>
        </p:txBody>
      </p:sp>
      <p:sp>
        <p:nvSpPr>
          <p:cNvPr id="174" name="Shape 174"/>
          <p:cNvSpPr/>
          <p:nvPr/>
        </p:nvSpPr>
        <p:spPr>
          <a:xfrm>
            <a:off x="11119364" y="8910178"/>
            <a:ext cx="3049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ctr">
              <a:tabLst>
                <a:tab pos="520700" algn="l"/>
              </a:tabLst>
              <a:defRPr>
                <a:solidFill>
                  <a:srgbClr val="000000"/>
                </a:solidFill>
              </a:defRPr>
            </a:lvl1pPr>
          </a:lstStyle>
          <a:p>
            <a:pPr>
              <a:defRPr>
                <a:solidFill>
                  <a:srgbClr val="006994"/>
                </a:solidFill>
              </a:defRPr>
            </a:pPr>
            <a:r>
              <a:rPr>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4">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1" build="p" bldLvl="5" animBg="1" advAuto="0"/>
      <p:bldP spid="168"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DNA Replication 4 a.pdf"/>
          <p:cNvPicPr>
            <a:picLocks noChangeAspect="1"/>
          </p:cNvPicPr>
          <p:nvPr/>
        </p:nvPicPr>
        <p:blipFill>
          <a:blip r:embed="rId2">
            <a:extLst/>
          </a:blip>
          <a:stretch>
            <a:fillRect/>
          </a:stretch>
        </p:blipFill>
        <p:spPr>
          <a:xfrm>
            <a:off x="5664200" y="1509776"/>
            <a:ext cx="7228384" cy="7632701"/>
          </a:xfrm>
          <a:prstGeom prst="rect">
            <a:avLst/>
          </a:prstGeom>
          <a:ln w="12700">
            <a:miter lim="400000"/>
          </a:ln>
        </p:spPr>
      </p:pic>
      <p:sp>
        <p:nvSpPr>
          <p:cNvPr id="177" name="Shape 177"/>
          <p:cNvSpPr>
            <a:spLocks noGrp="1"/>
          </p:cNvSpPr>
          <p:nvPr>
            <p:ph type="title"/>
          </p:nvPr>
        </p:nvSpPr>
        <p:spPr>
          <a:prstGeom prst="rect">
            <a:avLst/>
          </a:prstGeom>
        </p:spPr>
        <p:txBody>
          <a:bodyPr/>
          <a:lstStyle>
            <a:lvl1pPr>
              <a:tabLst>
                <a:tab pos="952500" algn="l"/>
              </a:tabLst>
            </a:lvl1pPr>
          </a:lstStyle>
          <a:p>
            <a:r>
              <a:t>Nucleotide Matching</a:t>
            </a:r>
          </a:p>
        </p:txBody>
      </p:sp>
      <p:sp>
        <p:nvSpPr>
          <p:cNvPr id="178" name="Shape 178"/>
          <p:cNvSpPr>
            <a:spLocks noGrp="1"/>
          </p:cNvSpPr>
          <p:nvPr>
            <p:ph type="body" sz="half" idx="1"/>
          </p:nvPr>
        </p:nvSpPr>
        <p:spPr>
          <a:prstGeom prst="rect">
            <a:avLst/>
          </a:prstGeom>
        </p:spPr>
        <p:txBody>
          <a:bodyPr/>
          <a:lstStyle/>
          <a:p>
            <a:pPr>
              <a:tabLst>
                <a:tab pos="1016000" algn="l"/>
              </a:tabLst>
            </a:pPr>
            <a:r>
              <a:t>During DNA replication, new nucleotides (the units that make up the DNA molecule) are added at a region called the replication fork</a:t>
            </a:r>
          </a:p>
          <a:p>
            <a:pPr>
              <a:tabLst>
                <a:tab pos="1016000" algn="l"/>
              </a:tabLst>
            </a:pPr>
            <a:r>
              <a:t>Free nucleotides are matched with their corresponding template bases following the base pairing rule:</a:t>
            </a:r>
            <a:br/>
            <a:r>
              <a:t/>
            </a:r>
            <a:br/>
            <a:r>
              <a:t/>
            </a:r>
            <a:br/>
            <a:r>
              <a:t/>
            </a:r>
            <a:br/>
            <a:r>
              <a:t/>
            </a:r>
            <a:br/>
            <a:r>
              <a:t/>
            </a:r>
            <a:br/>
            <a:r>
              <a:t/>
            </a:r>
            <a:br/>
            <a:endParaRPr/>
          </a:p>
          <a:p>
            <a:pPr>
              <a:tabLst>
                <a:tab pos="1016000" algn="l"/>
              </a:tabLst>
            </a:pPr>
            <a:r>
              <a:t>The nucleotides are present as deoxynucleoside triphosphates.</a:t>
            </a:r>
          </a:p>
          <a:p>
            <a:pPr>
              <a:tabLst>
                <a:tab pos="1016000" algn="l"/>
              </a:tabLst>
            </a:pPr>
            <a:r>
              <a:t>Hydrolysis of these provides the</a:t>
            </a:r>
            <a:br/>
            <a:r>
              <a:t>energy for incorporating the </a:t>
            </a:r>
            <a:br/>
            <a:r>
              <a:t>nucleotide into the DNA strand.</a:t>
            </a:r>
          </a:p>
        </p:txBody>
      </p:sp>
      <p:graphicFrame>
        <p:nvGraphicFramePr>
          <p:cNvPr id="179" name="Table 179"/>
          <p:cNvGraphicFramePr/>
          <p:nvPr/>
        </p:nvGraphicFramePr>
        <p:xfrm>
          <a:off x="1343660" y="4749800"/>
          <a:ext cx="3276599" cy="2387600"/>
        </p:xfrm>
        <a:graphic>
          <a:graphicData uri="http://schemas.openxmlformats.org/drawingml/2006/table">
            <a:tbl>
              <a:tblPr>
                <a:tableStyleId>{8F44A2F1-9E1F-4B54-A3A2-5F16C0AD49E2}</a:tableStyleId>
              </a:tblPr>
              <a:tblGrid>
                <a:gridCol w="710671"/>
                <a:gridCol w="1739655"/>
                <a:gridCol w="826273"/>
              </a:tblGrid>
              <a:tr h="596900">
                <a:tc>
                  <a:txBody>
                    <a:bodyPr/>
                    <a:lstStyle/>
                    <a:p>
                      <a:pPr marL="114300" defTabSz="457200">
                        <a:lnSpc>
                          <a:spcPts val="2700"/>
                        </a:lnSpc>
                        <a:tabLst>
                          <a:tab pos="520700" algn="l"/>
                        </a:tabLst>
                        <a:defRPr sz="2000">
                          <a:solidFill>
                            <a:srgbClr val="000000"/>
                          </a:solidFill>
                          <a:sym typeface="Hoefler Text"/>
                        </a:defRPr>
                      </a:pPr>
                      <a:r>
                        <a:rPr b="1">
                          <a:latin typeface="+mn-lt"/>
                          <a:ea typeface="+mn-ea"/>
                          <a:cs typeface="+mn-cs"/>
                          <a:sym typeface="Arial"/>
                        </a:rPr>
                        <a:t>A </a:t>
                      </a:r>
                    </a:p>
                  </a:txBody>
                  <a:tcPr marL="38100" marR="38100" marT="38100" marB="38100" anchor="ctr" horzOverflow="overflow">
                    <a:lnL w="0">
                      <a:miter lim="400000"/>
                    </a:lnL>
                    <a:lnR w="0">
                      <a:miter lim="400000"/>
                    </a:lnR>
                    <a:lnT w="0">
                      <a:miter lim="400000"/>
                    </a:lnT>
                    <a:lnB w="0">
                      <a:miter lim="400000"/>
                    </a:lnB>
                  </a:tcPr>
                </a:tc>
                <a:tc>
                  <a:txBody>
                    <a:bodyPr/>
                    <a:lstStyle/>
                    <a:p>
                      <a:pPr marL="114300" defTabSz="457200">
                        <a:lnSpc>
                          <a:spcPts val="2700"/>
                        </a:lnSpc>
                        <a:tabLst>
                          <a:tab pos="520700" algn="l"/>
                        </a:tabLst>
                        <a:defRPr sz="2000">
                          <a:solidFill>
                            <a:srgbClr val="000000"/>
                          </a:solidFill>
                          <a:sym typeface="Hoefler Text"/>
                        </a:defRPr>
                      </a:pPr>
                      <a:r>
                        <a:rPr>
                          <a:latin typeface="+mn-lt"/>
                          <a:ea typeface="+mn-ea"/>
                          <a:cs typeface="+mn-cs"/>
                          <a:sym typeface="Arial"/>
                        </a:rPr>
                        <a:t>pairs with</a:t>
                      </a:r>
                    </a:p>
                  </a:txBody>
                  <a:tcPr marL="38100" marR="38100" marT="38100" marB="38100" anchor="ctr" horzOverflow="overflow">
                    <a:lnL w="0">
                      <a:miter lim="400000"/>
                    </a:lnL>
                    <a:lnR w="0">
                      <a:miter lim="400000"/>
                    </a:lnR>
                    <a:lnT w="0">
                      <a:miter lim="400000"/>
                    </a:lnT>
                    <a:lnB w="0">
                      <a:miter lim="400000"/>
                    </a:lnB>
                  </a:tcPr>
                </a:tc>
                <a:tc>
                  <a:txBody>
                    <a:bodyPr/>
                    <a:lstStyle/>
                    <a:p>
                      <a:pPr marL="114300" defTabSz="457200">
                        <a:lnSpc>
                          <a:spcPts val="2700"/>
                        </a:lnSpc>
                        <a:tabLst>
                          <a:tab pos="520700" algn="l"/>
                        </a:tabLst>
                        <a:defRPr sz="2000">
                          <a:solidFill>
                            <a:srgbClr val="000000"/>
                          </a:solidFill>
                          <a:sym typeface="Hoefler Text"/>
                        </a:defRPr>
                      </a:pPr>
                      <a:r>
                        <a:rPr b="1">
                          <a:latin typeface="+mn-lt"/>
                          <a:ea typeface="+mn-ea"/>
                          <a:cs typeface="+mn-cs"/>
                          <a:sym typeface="Arial"/>
                        </a:rPr>
                        <a:t>T</a:t>
                      </a:r>
                    </a:p>
                  </a:txBody>
                  <a:tcPr marL="38100" marR="38100" marT="38100" marB="38100" anchor="ctr" horzOverflow="overflow">
                    <a:lnL w="0">
                      <a:miter lim="400000"/>
                    </a:lnL>
                    <a:lnR w="0">
                      <a:miter lim="400000"/>
                    </a:lnR>
                    <a:lnT w="0">
                      <a:miter lim="400000"/>
                    </a:lnT>
                    <a:lnB w="0">
                      <a:miter lim="400000"/>
                    </a:lnB>
                  </a:tcPr>
                </a:tc>
              </a:tr>
              <a:tr h="596900">
                <a:tc>
                  <a:txBody>
                    <a:bodyPr/>
                    <a:lstStyle/>
                    <a:p>
                      <a:pPr marL="114300" defTabSz="457200">
                        <a:lnSpc>
                          <a:spcPts val="2700"/>
                        </a:lnSpc>
                        <a:tabLst>
                          <a:tab pos="520700" algn="l"/>
                        </a:tabLst>
                        <a:defRPr sz="2000">
                          <a:solidFill>
                            <a:srgbClr val="000000"/>
                          </a:solidFill>
                          <a:sym typeface="Hoefler Text"/>
                        </a:defRPr>
                      </a:pPr>
                      <a:r>
                        <a:rPr b="1">
                          <a:latin typeface="+mn-lt"/>
                          <a:ea typeface="+mn-ea"/>
                          <a:cs typeface="+mn-cs"/>
                          <a:sym typeface="Arial"/>
                        </a:rPr>
                        <a:t>T</a:t>
                      </a:r>
                    </a:p>
                  </a:txBody>
                  <a:tcPr marL="38100" marR="38100" marT="38100" marB="38100" anchor="ctr" horzOverflow="overflow">
                    <a:lnL w="0">
                      <a:miter lim="400000"/>
                    </a:lnL>
                    <a:lnR w="0">
                      <a:miter lim="400000"/>
                    </a:lnR>
                    <a:lnT w="0">
                      <a:miter lim="400000"/>
                    </a:lnT>
                    <a:lnB w="0">
                      <a:miter lim="400000"/>
                    </a:lnB>
                  </a:tcPr>
                </a:tc>
                <a:tc>
                  <a:txBody>
                    <a:bodyPr/>
                    <a:lstStyle/>
                    <a:p>
                      <a:pPr marL="114300" defTabSz="457200">
                        <a:lnSpc>
                          <a:spcPts val="2700"/>
                        </a:lnSpc>
                        <a:tabLst>
                          <a:tab pos="520700" algn="l"/>
                        </a:tabLst>
                        <a:defRPr sz="2000">
                          <a:solidFill>
                            <a:srgbClr val="000000"/>
                          </a:solidFill>
                          <a:sym typeface="Hoefler Text"/>
                        </a:defRPr>
                      </a:pPr>
                      <a:r>
                        <a:rPr>
                          <a:latin typeface="+mn-lt"/>
                          <a:ea typeface="+mn-ea"/>
                          <a:cs typeface="+mn-cs"/>
                          <a:sym typeface="Arial"/>
                        </a:rPr>
                        <a:t>pairs with</a:t>
                      </a:r>
                    </a:p>
                  </a:txBody>
                  <a:tcPr marL="38100" marR="38100" marT="38100" marB="38100" anchor="ctr" horzOverflow="overflow">
                    <a:lnL w="0">
                      <a:miter lim="400000"/>
                    </a:lnL>
                    <a:lnR w="0">
                      <a:miter lim="400000"/>
                    </a:lnR>
                    <a:lnT w="0">
                      <a:miter lim="400000"/>
                    </a:lnT>
                    <a:lnB w="0">
                      <a:miter lim="400000"/>
                    </a:lnB>
                  </a:tcPr>
                </a:tc>
                <a:tc>
                  <a:txBody>
                    <a:bodyPr/>
                    <a:lstStyle/>
                    <a:p>
                      <a:pPr marL="114300" defTabSz="457200">
                        <a:lnSpc>
                          <a:spcPts val="2700"/>
                        </a:lnSpc>
                        <a:tabLst>
                          <a:tab pos="520700" algn="l"/>
                        </a:tabLst>
                        <a:defRPr sz="2000">
                          <a:solidFill>
                            <a:srgbClr val="000000"/>
                          </a:solidFill>
                          <a:sym typeface="Hoefler Text"/>
                        </a:defRPr>
                      </a:pPr>
                      <a:r>
                        <a:rPr b="1">
                          <a:latin typeface="+mn-lt"/>
                          <a:ea typeface="+mn-ea"/>
                          <a:cs typeface="+mn-cs"/>
                          <a:sym typeface="Arial"/>
                        </a:rPr>
                        <a:t>A</a:t>
                      </a:r>
                    </a:p>
                  </a:txBody>
                  <a:tcPr marL="38100" marR="38100" marT="38100" marB="38100" anchor="ctr" horzOverflow="overflow">
                    <a:lnL w="0">
                      <a:miter lim="400000"/>
                    </a:lnL>
                    <a:lnR w="0">
                      <a:miter lim="400000"/>
                    </a:lnR>
                    <a:lnT w="0">
                      <a:miter lim="400000"/>
                    </a:lnT>
                    <a:lnB w="0">
                      <a:miter lim="400000"/>
                    </a:lnB>
                  </a:tcPr>
                </a:tc>
              </a:tr>
              <a:tr h="596900">
                <a:tc>
                  <a:txBody>
                    <a:bodyPr/>
                    <a:lstStyle/>
                    <a:p>
                      <a:pPr marL="114300" defTabSz="457200">
                        <a:lnSpc>
                          <a:spcPts val="2700"/>
                        </a:lnSpc>
                        <a:tabLst>
                          <a:tab pos="520700" algn="l"/>
                        </a:tabLst>
                        <a:defRPr sz="2000">
                          <a:solidFill>
                            <a:srgbClr val="000000"/>
                          </a:solidFill>
                          <a:sym typeface="Hoefler Text"/>
                        </a:defRPr>
                      </a:pPr>
                      <a:r>
                        <a:rPr b="1">
                          <a:latin typeface="+mn-lt"/>
                          <a:ea typeface="+mn-ea"/>
                          <a:cs typeface="+mn-cs"/>
                          <a:sym typeface="Arial"/>
                        </a:rPr>
                        <a:t>G</a:t>
                      </a:r>
                    </a:p>
                  </a:txBody>
                  <a:tcPr marL="38100" marR="38100" marT="38100" marB="38100" anchor="ctr" horzOverflow="overflow">
                    <a:lnL w="0">
                      <a:miter lim="400000"/>
                    </a:lnL>
                    <a:lnR w="0">
                      <a:miter lim="400000"/>
                    </a:lnR>
                    <a:lnT w="0">
                      <a:miter lim="400000"/>
                    </a:lnT>
                    <a:lnB w="0">
                      <a:miter lim="400000"/>
                    </a:lnB>
                  </a:tcPr>
                </a:tc>
                <a:tc>
                  <a:txBody>
                    <a:bodyPr/>
                    <a:lstStyle/>
                    <a:p>
                      <a:pPr marL="114300" defTabSz="457200">
                        <a:lnSpc>
                          <a:spcPts val="2700"/>
                        </a:lnSpc>
                        <a:tabLst>
                          <a:tab pos="520700" algn="l"/>
                        </a:tabLst>
                        <a:defRPr sz="2000">
                          <a:solidFill>
                            <a:srgbClr val="000000"/>
                          </a:solidFill>
                          <a:sym typeface="Hoefler Text"/>
                        </a:defRPr>
                      </a:pPr>
                      <a:r>
                        <a:rPr>
                          <a:latin typeface="+mn-lt"/>
                          <a:ea typeface="+mn-ea"/>
                          <a:cs typeface="+mn-cs"/>
                          <a:sym typeface="Arial"/>
                        </a:rPr>
                        <a:t>pairs with</a:t>
                      </a:r>
                    </a:p>
                  </a:txBody>
                  <a:tcPr marL="38100" marR="38100" marT="38100" marB="38100" anchor="ctr" horzOverflow="overflow">
                    <a:lnL w="0">
                      <a:miter lim="400000"/>
                    </a:lnL>
                    <a:lnR w="0">
                      <a:miter lim="400000"/>
                    </a:lnR>
                    <a:lnT w="0">
                      <a:miter lim="400000"/>
                    </a:lnT>
                    <a:lnB w="0">
                      <a:miter lim="400000"/>
                    </a:lnB>
                  </a:tcPr>
                </a:tc>
                <a:tc>
                  <a:txBody>
                    <a:bodyPr/>
                    <a:lstStyle/>
                    <a:p>
                      <a:pPr marL="114300" defTabSz="457200">
                        <a:lnSpc>
                          <a:spcPts val="2700"/>
                        </a:lnSpc>
                        <a:tabLst>
                          <a:tab pos="520700" algn="l"/>
                        </a:tabLst>
                        <a:defRPr sz="2000">
                          <a:solidFill>
                            <a:srgbClr val="000000"/>
                          </a:solidFill>
                          <a:sym typeface="Hoefler Text"/>
                        </a:defRPr>
                      </a:pPr>
                      <a:r>
                        <a:rPr b="1">
                          <a:latin typeface="+mn-lt"/>
                          <a:ea typeface="+mn-ea"/>
                          <a:cs typeface="+mn-cs"/>
                          <a:sym typeface="Arial"/>
                        </a:rPr>
                        <a:t>C</a:t>
                      </a:r>
                    </a:p>
                  </a:txBody>
                  <a:tcPr marL="38100" marR="38100" marT="38100" marB="38100" anchor="ctr" horzOverflow="overflow">
                    <a:lnL w="0">
                      <a:miter lim="400000"/>
                    </a:lnL>
                    <a:lnR w="0">
                      <a:miter lim="400000"/>
                    </a:lnR>
                    <a:lnT w="0">
                      <a:miter lim="400000"/>
                    </a:lnT>
                    <a:lnB w="0">
                      <a:miter lim="400000"/>
                    </a:lnB>
                  </a:tcPr>
                </a:tc>
              </a:tr>
              <a:tr h="596900">
                <a:tc>
                  <a:txBody>
                    <a:bodyPr/>
                    <a:lstStyle/>
                    <a:p>
                      <a:pPr marL="114300" defTabSz="457200">
                        <a:lnSpc>
                          <a:spcPts val="2700"/>
                        </a:lnSpc>
                        <a:tabLst>
                          <a:tab pos="520700" algn="l"/>
                        </a:tabLst>
                        <a:defRPr sz="2000">
                          <a:solidFill>
                            <a:srgbClr val="000000"/>
                          </a:solidFill>
                          <a:sym typeface="Hoefler Text"/>
                        </a:defRPr>
                      </a:pPr>
                      <a:r>
                        <a:rPr b="1">
                          <a:latin typeface="+mn-lt"/>
                          <a:ea typeface="+mn-ea"/>
                          <a:cs typeface="+mn-cs"/>
                          <a:sym typeface="Arial"/>
                        </a:rPr>
                        <a:t>C</a:t>
                      </a:r>
                    </a:p>
                  </a:txBody>
                  <a:tcPr marL="38100" marR="38100" marT="38100" marB="38100" anchor="ctr" horzOverflow="overflow">
                    <a:lnL w="0">
                      <a:miter lim="400000"/>
                    </a:lnL>
                    <a:lnR w="0">
                      <a:miter lim="400000"/>
                    </a:lnR>
                    <a:lnT w="0">
                      <a:miter lim="400000"/>
                    </a:lnT>
                    <a:lnB w="0">
                      <a:miter lim="400000"/>
                    </a:lnB>
                  </a:tcPr>
                </a:tc>
                <a:tc>
                  <a:txBody>
                    <a:bodyPr/>
                    <a:lstStyle/>
                    <a:p>
                      <a:pPr marL="114300" defTabSz="457200">
                        <a:lnSpc>
                          <a:spcPts val="2700"/>
                        </a:lnSpc>
                        <a:tabLst>
                          <a:tab pos="520700" algn="l"/>
                        </a:tabLst>
                        <a:defRPr sz="2000">
                          <a:solidFill>
                            <a:srgbClr val="000000"/>
                          </a:solidFill>
                          <a:sym typeface="Hoefler Text"/>
                        </a:defRPr>
                      </a:pPr>
                      <a:r>
                        <a:rPr>
                          <a:latin typeface="+mn-lt"/>
                          <a:ea typeface="+mn-ea"/>
                          <a:cs typeface="+mn-cs"/>
                          <a:sym typeface="Arial"/>
                        </a:rPr>
                        <a:t>pairs with</a:t>
                      </a:r>
                    </a:p>
                  </a:txBody>
                  <a:tcPr marL="38100" marR="38100" marT="38100" marB="38100" anchor="ctr" horzOverflow="overflow">
                    <a:lnL w="0">
                      <a:miter lim="400000"/>
                    </a:lnL>
                    <a:lnR w="0">
                      <a:miter lim="400000"/>
                    </a:lnR>
                    <a:lnT w="0">
                      <a:miter lim="400000"/>
                    </a:lnT>
                    <a:lnB w="0">
                      <a:miter lim="400000"/>
                    </a:lnB>
                  </a:tcPr>
                </a:tc>
                <a:tc>
                  <a:txBody>
                    <a:bodyPr/>
                    <a:lstStyle/>
                    <a:p>
                      <a:pPr marL="114300" defTabSz="457200">
                        <a:lnSpc>
                          <a:spcPts val="2700"/>
                        </a:lnSpc>
                        <a:tabLst>
                          <a:tab pos="520700" algn="l"/>
                        </a:tabLst>
                        <a:defRPr sz="2000">
                          <a:solidFill>
                            <a:srgbClr val="000000"/>
                          </a:solidFill>
                          <a:sym typeface="Hoefler Text"/>
                        </a:defRPr>
                      </a:pPr>
                      <a:r>
                        <a:rPr b="1">
                          <a:latin typeface="+mn-lt"/>
                          <a:ea typeface="+mn-ea"/>
                          <a:cs typeface="+mn-cs"/>
                          <a:sym typeface="Arial"/>
                        </a:rPr>
                        <a:t>G</a:t>
                      </a:r>
                    </a:p>
                  </a:txBody>
                  <a:tcPr marL="38100" marR="38100" marT="38100" marB="38100" anchor="ctr" horzOverflow="overflow">
                    <a:lnL w="0">
                      <a:miter lim="400000"/>
                    </a:lnL>
                    <a:lnR w="0">
                      <a:miter lim="400000"/>
                    </a:lnR>
                    <a:lnT w="0">
                      <a:miter lim="400000"/>
                    </a:lnT>
                    <a:lnB w="0">
                      <a:miter lim="400000"/>
                    </a:lnB>
                  </a:tcPr>
                </a:tc>
              </a:tr>
            </a:tbl>
          </a:graphicData>
        </a:graphic>
      </p:graphicFrame>
      <p:sp>
        <p:nvSpPr>
          <p:cNvPr id="180" name="Shape 180"/>
          <p:cNvSpPr/>
          <p:nvPr/>
        </p:nvSpPr>
        <p:spPr>
          <a:xfrm>
            <a:off x="11226800" y="5697078"/>
            <a:ext cx="14986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ts val="2400"/>
              </a:lnSpc>
              <a:tabLst>
                <a:tab pos="520700" algn="l"/>
              </a:tabLst>
            </a:lvl1pPr>
          </a:lstStyle>
          <a:p>
            <a:r>
              <a:t>Parent strand</a:t>
            </a:r>
          </a:p>
        </p:txBody>
      </p:sp>
      <p:sp>
        <p:nvSpPr>
          <p:cNvPr id="181" name="Shape 181"/>
          <p:cNvSpPr/>
          <p:nvPr/>
        </p:nvSpPr>
        <p:spPr>
          <a:xfrm>
            <a:off x="8178800" y="8859378"/>
            <a:ext cx="21971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ts val="2400"/>
              </a:lnSpc>
              <a:tabLst>
                <a:tab pos="520700" algn="l"/>
              </a:tabLst>
            </a:lvl1pPr>
          </a:lstStyle>
          <a:p>
            <a:r>
              <a:t>Two new daughter strands forming</a:t>
            </a:r>
          </a:p>
        </p:txBody>
      </p:sp>
      <p:grpSp>
        <p:nvGrpSpPr>
          <p:cNvPr id="185" name="Group 185"/>
          <p:cNvGrpSpPr/>
          <p:nvPr/>
        </p:nvGrpSpPr>
        <p:grpSpPr>
          <a:xfrm>
            <a:off x="8028748" y="5000833"/>
            <a:ext cx="1483552" cy="2365167"/>
            <a:chOff x="0" y="0"/>
            <a:chExt cx="1483551" cy="2365166"/>
          </a:xfrm>
        </p:grpSpPr>
        <p:sp>
          <p:nvSpPr>
            <p:cNvPr id="182" name="Shape 182"/>
            <p:cNvSpPr/>
            <p:nvPr/>
          </p:nvSpPr>
          <p:spPr>
            <a:xfrm>
              <a:off x="612402" y="1173609"/>
              <a:ext cx="719088" cy="840523"/>
            </a:xfrm>
            <a:custGeom>
              <a:avLst/>
              <a:gdLst/>
              <a:ahLst/>
              <a:cxnLst>
                <a:cxn ang="0">
                  <a:pos x="wd2" y="hd2"/>
                </a:cxn>
                <a:cxn ang="5400000">
                  <a:pos x="wd2" y="hd2"/>
                </a:cxn>
                <a:cxn ang="10800000">
                  <a:pos x="wd2" y="hd2"/>
                </a:cxn>
                <a:cxn ang="16200000">
                  <a:pos x="wd2" y="hd2"/>
                </a:cxn>
              </a:cxnLst>
              <a:rect l="0" t="0" r="r" b="b"/>
              <a:pathLst>
                <a:path w="18239" h="12931" extrusionOk="0">
                  <a:moveTo>
                    <a:pt x="17955" y="12931"/>
                  </a:moveTo>
                  <a:cubicBezTo>
                    <a:pt x="17955" y="12931"/>
                    <a:pt x="21600" y="-8669"/>
                    <a:pt x="2768" y="3965"/>
                  </a:cubicBezTo>
                  <a:lnTo>
                    <a:pt x="0" y="5765"/>
                  </a:lnTo>
                </a:path>
              </a:pathLst>
            </a:custGeom>
            <a:noFill/>
            <a:ln w="50800" cap="flat">
              <a:solidFill>
                <a:srgbClr val="0000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83" name="DNA Replication 4 c.pdf"/>
            <p:cNvPicPr>
              <a:picLocks noChangeAspect="1"/>
            </p:cNvPicPr>
            <p:nvPr/>
          </p:nvPicPr>
          <p:blipFill>
            <a:blip r:embed="rId3">
              <a:extLst/>
            </a:blip>
            <a:stretch>
              <a:fillRect/>
            </a:stretch>
          </p:blipFill>
          <p:spPr>
            <a:xfrm>
              <a:off x="721551" y="1755566"/>
              <a:ext cx="762001" cy="609601"/>
            </a:xfrm>
            <a:prstGeom prst="rect">
              <a:avLst/>
            </a:prstGeom>
            <a:ln w="12700" cap="flat">
              <a:noFill/>
              <a:miter lim="400000"/>
            </a:ln>
            <a:effectLst/>
          </p:spPr>
        </p:pic>
        <p:sp>
          <p:nvSpPr>
            <p:cNvPr id="184" name="Shape 184"/>
            <p:cNvSpPr/>
            <p:nvPr/>
          </p:nvSpPr>
          <p:spPr>
            <a:xfrm>
              <a:off x="0" y="-1"/>
              <a:ext cx="1114847" cy="1267539"/>
            </a:xfrm>
            <a:custGeom>
              <a:avLst/>
              <a:gdLst/>
              <a:ahLst/>
              <a:cxnLst>
                <a:cxn ang="0">
                  <a:pos x="wd2" y="hd2"/>
                </a:cxn>
                <a:cxn ang="5400000">
                  <a:pos x="wd2" y="hd2"/>
                </a:cxn>
                <a:cxn ang="10800000">
                  <a:pos x="wd2" y="hd2"/>
                </a:cxn>
                <a:cxn ang="16200000">
                  <a:pos x="wd2" y="hd2"/>
                </a:cxn>
              </a:cxnLst>
              <a:rect l="0" t="0" r="r" b="b"/>
              <a:pathLst>
                <a:path w="12648" h="17881" extrusionOk="0">
                  <a:moveTo>
                    <a:pt x="0" y="343"/>
                  </a:moveTo>
                  <a:cubicBezTo>
                    <a:pt x="0" y="343"/>
                    <a:pt x="21600" y="-3719"/>
                    <a:pt x="8345" y="16124"/>
                  </a:cubicBezTo>
                  <a:lnTo>
                    <a:pt x="7205" y="17881"/>
                  </a:lnTo>
                </a:path>
              </a:pathLst>
            </a:custGeom>
            <a:noFill/>
            <a:ln w="50800" cap="flat">
              <a:solidFill>
                <a:srgbClr val="006994"/>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186" name="Shape 186"/>
          <p:cNvSpPr/>
          <p:nvPr/>
        </p:nvSpPr>
        <p:spPr>
          <a:xfrm flipH="1" flipV="1">
            <a:off x="7067512" y="6076912"/>
            <a:ext cx="539788" cy="539788"/>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87" name="Shape 187"/>
          <p:cNvSpPr/>
          <p:nvPr/>
        </p:nvSpPr>
        <p:spPr>
          <a:xfrm>
            <a:off x="7823024" y="7545454"/>
            <a:ext cx="3107617" cy="11921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21600"/>
                </a:lnTo>
                <a:lnTo>
                  <a:pt x="21600" y="0"/>
                </a:lnTo>
              </a:path>
            </a:pathLst>
          </a:custGeom>
          <a:ln w="25400">
            <a:solidFill>
              <a:srgbClr val="006994"/>
            </a:solidFill>
            <a:miter lim="400000"/>
            <a:headEnd type="triangle"/>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 name="Shape 188"/>
          <p:cNvSpPr/>
          <p:nvPr/>
        </p:nvSpPr>
        <p:spPr>
          <a:xfrm flipV="1">
            <a:off x="11237821" y="5961128"/>
            <a:ext cx="667382" cy="667382"/>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89" name="Shape 189"/>
          <p:cNvSpPr/>
          <p:nvPr/>
        </p:nvSpPr>
        <p:spPr>
          <a:xfrm>
            <a:off x="6299200" y="5811378"/>
            <a:ext cx="14986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ts val="2400"/>
              </a:lnSpc>
              <a:tabLst>
                <a:tab pos="520700" algn="l"/>
              </a:tabLst>
            </a:lvl1pPr>
          </a:lstStyle>
          <a:p>
            <a:r>
              <a:t>Parent strand</a:t>
            </a:r>
          </a:p>
        </p:txBody>
      </p:sp>
      <p:pic>
        <p:nvPicPr>
          <p:cNvPr id="190" name="DNA Replication 2 OHT 2.pdf"/>
          <p:cNvPicPr>
            <a:picLocks noChangeAspect="1"/>
          </p:cNvPicPr>
          <p:nvPr/>
        </p:nvPicPr>
        <p:blipFill>
          <a:blip r:embed="rId4">
            <a:extLst/>
          </a:blip>
          <a:stretch>
            <a:fillRect/>
          </a:stretch>
        </p:blipFill>
        <p:spPr>
          <a:xfrm rot="6413514">
            <a:off x="6181364" y="3133896"/>
            <a:ext cx="2463801" cy="22737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1" build="p" bldLvl="5" animBg="1" advAuto="0"/>
      <p:bldP spid="179"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DNA Replication Enzymes all-1.pdf"/>
          <p:cNvPicPr>
            <a:picLocks noChangeAspect="1"/>
          </p:cNvPicPr>
          <p:nvPr/>
        </p:nvPicPr>
        <p:blipFill>
          <a:blip r:embed="rId2">
            <a:extLst/>
          </a:blip>
          <a:stretch>
            <a:fillRect/>
          </a:stretch>
        </p:blipFill>
        <p:spPr>
          <a:xfrm>
            <a:off x="2235200" y="1752600"/>
            <a:ext cx="9182100" cy="7432018"/>
          </a:xfrm>
          <a:prstGeom prst="rect">
            <a:avLst/>
          </a:prstGeom>
          <a:ln w="12700">
            <a:miter lim="400000"/>
          </a:ln>
        </p:spPr>
      </p:pic>
      <p:sp>
        <p:nvSpPr>
          <p:cNvPr id="193" name="Shape 193"/>
          <p:cNvSpPr>
            <a:spLocks noGrp="1"/>
          </p:cNvSpPr>
          <p:nvPr>
            <p:ph type="title"/>
          </p:nvPr>
        </p:nvSpPr>
        <p:spPr>
          <a:prstGeom prst="rect">
            <a:avLst/>
          </a:prstGeom>
        </p:spPr>
        <p:txBody>
          <a:bodyPr/>
          <a:lstStyle>
            <a:lvl1pPr>
              <a:tabLst>
                <a:tab pos="952500" algn="l"/>
              </a:tabLst>
            </a:lvl1pPr>
          </a:lstStyle>
          <a:p>
            <a:r>
              <a:t>Control of DNA Replication</a:t>
            </a:r>
          </a:p>
        </p:txBody>
      </p:sp>
      <p:sp>
        <p:nvSpPr>
          <p:cNvPr id="194" name="Shape 194"/>
          <p:cNvSpPr>
            <a:spLocks noGrp="1"/>
          </p:cNvSpPr>
          <p:nvPr>
            <p:ph type="body" sz="quarter" idx="1"/>
          </p:nvPr>
        </p:nvSpPr>
        <p:spPr>
          <a:xfrm>
            <a:off x="368300" y="1790700"/>
            <a:ext cx="5363072" cy="1584077"/>
          </a:xfrm>
          <a:prstGeom prst="rect">
            <a:avLst/>
          </a:prstGeom>
        </p:spPr>
        <p:txBody>
          <a:bodyPr/>
          <a:lstStyle/>
          <a:p>
            <a:pPr marL="345600" indent="-345600">
              <a:tabLst>
                <a:tab pos="1016000" algn="l"/>
              </a:tabLst>
            </a:pPr>
            <a:r>
              <a:t>DNA replication is highly regulated.</a:t>
            </a:r>
          </a:p>
          <a:p>
            <a:pPr marL="345600" indent="-345600">
              <a:tabLst>
                <a:tab pos="1016000" algn="l"/>
              </a:tabLst>
            </a:pPr>
            <a:r>
              <a:t>Each stage of replication is controlled by enzymes.</a:t>
            </a:r>
          </a:p>
        </p:txBody>
      </p:sp>
      <p:grpSp>
        <p:nvGrpSpPr>
          <p:cNvPr id="201" name="Group 201"/>
          <p:cNvGrpSpPr/>
          <p:nvPr/>
        </p:nvGrpSpPr>
        <p:grpSpPr>
          <a:xfrm>
            <a:off x="2044700" y="1435100"/>
            <a:ext cx="9695781" cy="7955422"/>
            <a:chOff x="0" y="0"/>
            <a:chExt cx="9695780" cy="7955421"/>
          </a:xfrm>
        </p:grpSpPr>
        <p:sp>
          <p:nvSpPr>
            <p:cNvPr id="195" name="Shape 195"/>
            <p:cNvSpPr/>
            <p:nvPr/>
          </p:nvSpPr>
          <p:spPr>
            <a:xfrm>
              <a:off x="0" y="73152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3'</a:t>
              </a:r>
            </a:p>
          </p:txBody>
        </p:sp>
        <p:sp>
          <p:nvSpPr>
            <p:cNvPr id="196" name="Shape 196"/>
            <p:cNvSpPr/>
            <p:nvPr/>
          </p:nvSpPr>
          <p:spPr>
            <a:xfrm>
              <a:off x="330200" y="75819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5'</a:t>
              </a:r>
            </a:p>
          </p:txBody>
        </p:sp>
        <p:sp>
          <p:nvSpPr>
            <p:cNvPr id="197" name="Shape 197"/>
            <p:cNvSpPr/>
            <p:nvPr/>
          </p:nvSpPr>
          <p:spPr>
            <a:xfrm>
              <a:off x="4368800" y="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5'</a:t>
              </a:r>
            </a:p>
          </p:txBody>
        </p:sp>
        <p:sp>
          <p:nvSpPr>
            <p:cNvPr id="198" name="Shape 198"/>
            <p:cNvSpPr/>
            <p:nvPr/>
          </p:nvSpPr>
          <p:spPr>
            <a:xfrm>
              <a:off x="4838700" y="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3'</a:t>
              </a:r>
            </a:p>
          </p:txBody>
        </p:sp>
        <p:sp>
          <p:nvSpPr>
            <p:cNvPr id="199" name="Shape 199"/>
            <p:cNvSpPr/>
            <p:nvPr/>
          </p:nvSpPr>
          <p:spPr>
            <a:xfrm>
              <a:off x="9398000" y="73152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5'</a:t>
              </a:r>
            </a:p>
          </p:txBody>
        </p:sp>
        <p:sp>
          <p:nvSpPr>
            <p:cNvPr id="200" name="Shape 200"/>
            <p:cNvSpPr/>
            <p:nvPr/>
          </p:nvSpPr>
          <p:spPr>
            <a:xfrm>
              <a:off x="9131300" y="7696200"/>
              <a:ext cx="29778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3'</a:t>
              </a:r>
            </a:p>
          </p:txBody>
        </p:sp>
      </p:grpSp>
      <p:sp>
        <p:nvSpPr>
          <p:cNvPr id="202" name="Shape 202"/>
          <p:cNvSpPr/>
          <p:nvPr/>
        </p:nvSpPr>
        <p:spPr>
          <a:xfrm flipH="1">
            <a:off x="3539066" y="6895437"/>
            <a:ext cx="1947997" cy="1947997"/>
          </a:xfrm>
          <a:prstGeom prst="line">
            <a:avLst/>
          </a:prstGeom>
          <a:ln w="762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03" name="Shape 203"/>
          <p:cNvSpPr/>
          <p:nvPr/>
        </p:nvSpPr>
        <p:spPr>
          <a:xfrm flipH="1" flipV="1">
            <a:off x="9819098" y="6182664"/>
            <a:ext cx="2292469" cy="2292470"/>
          </a:xfrm>
          <a:prstGeom prst="line">
            <a:avLst/>
          </a:prstGeom>
          <a:ln w="762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206" name="Group 206"/>
          <p:cNvGrpSpPr/>
          <p:nvPr/>
        </p:nvGrpSpPr>
        <p:grpSpPr>
          <a:xfrm>
            <a:off x="8432800" y="8741833"/>
            <a:ext cx="1871134" cy="483589"/>
            <a:chOff x="0" y="0"/>
            <a:chExt cx="1871133" cy="483587"/>
          </a:xfrm>
        </p:grpSpPr>
        <p:sp>
          <p:nvSpPr>
            <p:cNvPr id="204" name="Shape 204"/>
            <p:cNvSpPr/>
            <p:nvPr/>
          </p:nvSpPr>
          <p:spPr>
            <a:xfrm>
              <a:off x="0" y="224366"/>
              <a:ext cx="125783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DNA ligase</a:t>
              </a:r>
            </a:p>
          </p:txBody>
        </p:sp>
        <p:sp>
          <p:nvSpPr>
            <p:cNvPr id="205" name="Shape 205"/>
            <p:cNvSpPr/>
            <p:nvPr/>
          </p:nvSpPr>
          <p:spPr>
            <a:xfrm flipH="1">
              <a:off x="1333500" y="0"/>
              <a:ext cx="537634" cy="33866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09" name="Group 209"/>
          <p:cNvGrpSpPr/>
          <p:nvPr/>
        </p:nvGrpSpPr>
        <p:grpSpPr>
          <a:xfrm>
            <a:off x="6743700" y="7789333"/>
            <a:ext cx="2709334" cy="356589"/>
            <a:chOff x="0" y="0"/>
            <a:chExt cx="2709333" cy="356587"/>
          </a:xfrm>
        </p:grpSpPr>
        <p:sp>
          <p:nvSpPr>
            <p:cNvPr id="207" name="Shape 207"/>
            <p:cNvSpPr/>
            <p:nvPr/>
          </p:nvSpPr>
          <p:spPr>
            <a:xfrm>
              <a:off x="0" y="97366"/>
              <a:ext cx="196919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DNA polymerase I</a:t>
              </a:r>
            </a:p>
          </p:txBody>
        </p:sp>
        <p:sp>
          <p:nvSpPr>
            <p:cNvPr id="208" name="Shape 208"/>
            <p:cNvSpPr/>
            <p:nvPr/>
          </p:nvSpPr>
          <p:spPr>
            <a:xfrm flipH="1">
              <a:off x="2070100" y="0"/>
              <a:ext cx="639234" cy="30056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12" name="Group 212"/>
          <p:cNvGrpSpPr/>
          <p:nvPr/>
        </p:nvGrpSpPr>
        <p:grpSpPr>
          <a:xfrm>
            <a:off x="9300633" y="5473700"/>
            <a:ext cx="2701587" cy="601134"/>
            <a:chOff x="0" y="0"/>
            <a:chExt cx="2701585" cy="601133"/>
          </a:xfrm>
        </p:grpSpPr>
        <p:sp>
          <p:nvSpPr>
            <p:cNvPr id="210" name="Shape 210"/>
            <p:cNvSpPr/>
            <p:nvPr/>
          </p:nvSpPr>
          <p:spPr>
            <a:xfrm>
              <a:off x="605366" y="0"/>
              <a:ext cx="209622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DNA polymerase III</a:t>
              </a:r>
            </a:p>
          </p:txBody>
        </p:sp>
        <p:sp>
          <p:nvSpPr>
            <p:cNvPr id="211" name="Shape 211"/>
            <p:cNvSpPr/>
            <p:nvPr/>
          </p:nvSpPr>
          <p:spPr>
            <a:xfrm flipV="1">
              <a:off x="0" y="149416"/>
              <a:ext cx="668561" cy="45171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15" name="Group 215"/>
          <p:cNvGrpSpPr/>
          <p:nvPr/>
        </p:nvGrpSpPr>
        <p:grpSpPr>
          <a:xfrm>
            <a:off x="7713133" y="4140200"/>
            <a:ext cx="2714237" cy="855134"/>
            <a:chOff x="0" y="0"/>
            <a:chExt cx="2714235" cy="855133"/>
          </a:xfrm>
        </p:grpSpPr>
        <p:sp>
          <p:nvSpPr>
            <p:cNvPr id="213" name="Shape 213"/>
            <p:cNvSpPr/>
            <p:nvPr/>
          </p:nvSpPr>
          <p:spPr>
            <a:xfrm flipV="1">
              <a:off x="0" y="152955"/>
              <a:ext cx="941599" cy="702179"/>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14" name="Shape 214"/>
            <p:cNvSpPr/>
            <p:nvPr/>
          </p:nvSpPr>
          <p:spPr>
            <a:xfrm>
              <a:off x="872066" y="0"/>
              <a:ext cx="184217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RNA polymerase</a:t>
              </a:r>
            </a:p>
          </p:txBody>
        </p:sp>
      </p:grpSp>
      <p:grpSp>
        <p:nvGrpSpPr>
          <p:cNvPr id="218" name="Group 218"/>
          <p:cNvGrpSpPr/>
          <p:nvPr/>
        </p:nvGrpSpPr>
        <p:grpSpPr>
          <a:xfrm>
            <a:off x="2057400" y="5283200"/>
            <a:ext cx="3051826" cy="334434"/>
            <a:chOff x="0" y="0"/>
            <a:chExt cx="3051825" cy="334433"/>
          </a:xfrm>
        </p:grpSpPr>
        <p:sp>
          <p:nvSpPr>
            <p:cNvPr id="216" name="Shape 216"/>
            <p:cNvSpPr/>
            <p:nvPr/>
          </p:nvSpPr>
          <p:spPr>
            <a:xfrm>
              <a:off x="0" y="0"/>
              <a:ext cx="209622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DNA polymerase III</a:t>
              </a:r>
            </a:p>
          </p:txBody>
        </p:sp>
        <p:sp>
          <p:nvSpPr>
            <p:cNvPr id="217" name="Shape 217"/>
            <p:cNvSpPr/>
            <p:nvPr/>
          </p:nvSpPr>
          <p:spPr>
            <a:xfrm flipH="1" flipV="1">
              <a:off x="2159000" y="152400"/>
              <a:ext cx="892826" cy="1820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21" name="Group 221"/>
          <p:cNvGrpSpPr/>
          <p:nvPr/>
        </p:nvGrpSpPr>
        <p:grpSpPr>
          <a:xfrm>
            <a:off x="6773333" y="3670300"/>
            <a:ext cx="1723340" cy="1109134"/>
            <a:chOff x="0" y="0"/>
            <a:chExt cx="1723338" cy="1109133"/>
          </a:xfrm>
        </p:grpSpPr>
        <p:sp>
          <p:nvSpPr>
            <p:cNvPr id="219" name="Shape 219"/>
            <p:cNvSpPr/>
            <p:nvPr/>
          </p:nvSpPr>
          <p:spPr>
            <a:xfrm>
              <a:off x="719666" y="0"/>
              <a:ext cx="10036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Helicase</a:t>
              </a:r>
            </a:p>
          </p:txBody>
        </p:sp>
        <p:sp>
          <p:nvSpPr>
            <p:cNvPr id="220" name="Shape 220"/>
            <p:cNvSpPr/>
            <p:nvPr/>
          </p:nvSpPr>
          <p:spPr>
            <a:xfrm flipV="1">
              <a:off x="0" y="284943"/>
              <a:ext cx="824191" cy="82419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24" name="Group 224"/>
          <p:cNvGrpSpPr/>
          <p:nvPr/>
        </p:nvGrpSpPr>
        <p:grpSpPr>
          <a:xfrm>
            <a:off x="7128933" y="2527300"/>
            <a:ext cx="1583478" cy="1109134"/>
            <a:chOff x="0" y="0"/>
            <a:chExt cx="1583476" cy="1109133"/>
          </a:xfrm>
        </p:grpSpPr>
        <p:sp>
          <p:nvSpPr>
            <p:cNvPr id="222" name="Shape 222"/>
            <p:cNvSpPr/>
            <p:nvPr/>
          </p:nvSpPr>
          <p:spPr>
            <a:xfrm>
              <a:off x="719666" y="0"/>
              <a:ext cx="86381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Gyrase</a:t>
              </a:r>
            </a:p>
          </p:txBody>
        </p:sp>
        <p:sp>
          <p:nvSpPr>
            <p:cNvPr id="223" name="Shape 223"/>
            <p:cNvSpPr/>
            <p:nvPr/>
          </p:nvSpPr>
          <p:spPr>
            <a:xfrm flipV="1">
              <a:off x="0" y="284943"/>
              <a:ext cx="824191" cy="82419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27" name="Group 227"/>
          <p:cNvGrpSpPr/>
          <p:nvPr/>
        </p:nvGrpSpPr>
        <p:grpSpPr>
          <a:xfrm>
            <a:off x="8271933" y="4622800"/>
            <a:ext cx="4023553" cy="855134"/>
            <a:chOff x="0" y="0"/>
            <a:chExt cx="4023551" cy="855133"/>
          </a:xfrm>
        </p:grpSpPr>
        <p:sp>
          <p:nvSpPr>
            <p:cNvPr id="225" name="Shape 225"/>
            <p:cNvSpPr/>
            <p:nvPr/>
          </p:nvSpPr>
          <p:spPr>
            <a:xfrm flipV="1">
              <a:off x="0" y="152955"/>
              <a:ext cx="941599" cy="702179"/>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6" name="Shape 226"/>
            <p:cNvSpPr/>
            <p:nvPr/>
          </p:nvSpPr>
          <p:spPr>
            <a:xfrm>
              <a:off x="872066" y="0"/>
              <a:ext cx="315148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Single-strand binding proteins</a:t>
              </a:r>
            </a:p>
          </p:txBody>
        </p:sp>
      </p:grpSp>
      <p:grpSp>
        <p:nvGrpSpPr>
          <p:cNvPr id="230" name="Group 230"/>
          <p:cNvGrpSpPr/>
          <p:nvPr/>
        </p:nvGrpSpPr>
        <p:grpSpPr>
          <a:xfrm>
            <a:off x="10126133" y="6426200"/>
            <a:ext cx="2574562" cy="601134"/>
            <a:chOff x="0" y="0"/>
            <a:chExt cx="2574560" cy="601133"/>
          </a:xfrm>
        </p:grpSpPr>
        <p:sp>
          <p:nvSpPr>
            <p:cNvPr id="228" name="Shape 228"/>
            <p:cNvSpPr/>
            <p:nvPr/>
          </p:nvSpPr>
          <p:spPr>
            <a:xfrm>
              <a:off x="605366" y="0"/>
              <a:ext cx="196919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DNA polymerase I</a:t>
              </a:r>
            </a:p>
          </p:txBody>
        </p:sp>
        <p:sp>
          <p:nvSpPr>
            <p:cNvPr id="229" name="Shape 229"/>
            <p:cNvSpPr/>
            <p:nvPr/>
          </p:nvSpPr>
          <p:spPr>
            <a:xfrm flipV="1">
              <a:off x="-1" y="163214"/>
              <a:ext cx="706968" cy="43792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33" name="Group 233"/>
          <p:cNvGrpSpPr/>
          <p:nvPr/>
        </p:nvGrpSpPr>
        <p:grpSpPr>
          <a:xfrm>
            <a:off x="10888133" y="7302500"/>
            <a:ext cx="1863201" cy="601134"/>
            <a:chOff x="0" y="0"/>
            <a:chExt cx="1863199" cy="601133"/>
          </a:xfrm>
        </p:grpSpPr>
        <p:sp>
          <p:nvSpPr>
            <p:cNvPr id="231" name="Shape 231"/>
            <p:cNvSpPr/>
            <p:nvPr/>
          </p:nvSpPr>
          <p:spPr>
            <a:xfrm>
              <a:off x="605366" y="0"/>
              <a:ext cx="125783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DNA ligase</a:t>
              </a:r>
            </a:p>
          </p:txBody>
        </p:sp>
        <p:sp>
          <p:nvSpPr>
            <p:cNvPr id="232" name="Shape 232"/>
            <p:cNvSpPr/>
            <p:nvPr/>
          </p:nvSpPr>
          <p:spPr>
            <a:xfrm flipV="1">
              <a:off x="0" y="106759"/>
              <a:ext cx="719667" cy="49437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4">
                                            <p:txEl>
                                              <p:pRg st="1" end="1"/>
                                            </p:txEl>
                                          </p:spTgt>
                                        </p:tgtEl>
                                        <p:attrNameLst>
                                          <p:attrName>style.visibility</p:attrName>
                                        </p:attrNameLst>
                                      </p:cBhvr>
                                      <p:to>
                                        <p:strVal val="visible"/>
                                      </p:to>
                                    </p:set>
                                  </p:childTnLst>
                                </p:cTn>
                              </p:par>
                            </p:childTnLst>
                          </p:cTn>
                        </p:par>
                        <p:par>
                          <p:cTn id="13" fill="hold">
                            <p:stCondLst>
                              <p:cond delay="0"/>
                            </p:stCondLst>
                            <p:childTnLst>
                              <p:par>
                                <p:cTn id="14" presetID="22" presetClass="entr" presetSubtype="8" fill="hold" grpId="2" nodeType="afterEffect">
                                  <p:stCondLst>
                                    <p:cond delay="0"/>
                                  </p:stCondLst>
                                  <p:iterate>
                                    <p:tmAbs val="0"/>
                                  </p:iterate>
                                  <p:childTnLst>
                                    <p:set>
                                      <p:cBhvr>
                                        <p:cTn id="15" fill="hold"/>
                                        <p:tgtEl>
                                          <p:spTgt spid="202"/>
                                        </p:tgtEl>
                                        <p:attrNameLst>
                                          <p:attrName>style.visibility</p:attrName>
                                        </p:attrNameLst>
                                      </p:cBhvr>
                                      <p:to>
                                        <p:strVal val="visible"/>
                                      </p:to>
                                    </p:set>
                                    <p:animEffect transition="in" filter="wipe(left)">
                                      <p:cBhvr>
                                        <p:cTn id="16" dur="1000"/>
                                        <p:tgtEl>
                                          <p:spTgt spid="202"/>
                                        </p:tgtEl>
                                      </p:cBhvr>
                                    </p:animEffect>
                                  </p:childTnLst>
                                </p:cTn>
                              </p:par>
                            </p:childTnLst>
                          </p:cTn>
                        </p:par>
                        <p:par>
                          <p:cTn id="17" fill="hold">
                            <p:stCondLst>
                              <p:cond delay="1000"/>
                            </p:stCondLst>
                            <p:childTnLst>
                              <p:par>
                                <p:cTn id="18" presetID="22" presetClass="entr" presetSubtype="8" fill="hold" grpId="3" nodeType="afterEffect">
                                  <p:stCondLst>
                                    <p:cond delay="0"/>
                                  </p:stCondLst>
                                  <p:iterate>
                                    <p:tmAbs val="0"/>
                                  </p:iterate>
                                  <p:childTnLst>
                                    <p:set>
                                      <p:cBhvr>
                                        <p:cTn id="19" fill="hold"/>
                                        <p:tgtEl>
                                          <p:spTgt spid="203"/>
                                        </p:tgtEl>
                                        <p:attrNameLst>
                                          <p:attrName>style.visibility</p:attrName>
                                        </p:attrNameLst>
                                      </p:cBhvr>
                                      <p:to>
                                        <p:strVal val="visible"/>
                                      </p:to>
                                    </p:set>
                                    <p:animEffect transition="in" filter="wipe(left)">
                                      <p:cBhvr>
                                        <p:cTn id="20" dur="1000"/>
                                        <p:tgtEl>
                                          <p:spTgt spid="20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2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20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2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7" nodeType="clickEffect">
                                  <p:stCondLst>
                                    <p:cond delay="0"/>
                                  </p:stCondLst>
                                  <p:iterate>
                                    <p:tmAbs val="0"/>
                                  </p:iterate>
                                  <p:childTnLst>
                                    <p:set>
                                      <p:cBhvr>
                                        <p:cTn id="36" fill="hold"/>
                                        <p:tgtEl>
                                          <p:spTgt spid="2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8" nodeType="clickEffect">
                                  <p:stCondLst>
                                    <p:cond delay="0"/>
                                  </p:stCondLst>
                                  <p:iterate>
                                    <p:tmAbs val="0"/>
                                  </p:iterate>
                                  <p:childTnLst>
                                    <p:set>
                                      <p:cBhvr>
                                        <p:cTn id="40" fill="hold"/>
                                        <p:tgtEl>
                                          <p:spTgt spid="2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9" nodeType="clickEffect">
                                  <p:stCondLst>
                                    <p:cond delay="0"/>
                                  </p:stCondLst>
                                  <p:iterate>
                                    <p:tmAbs val="0"/>
                                  </p:iterate>
                                  <p:childTnLst>
                                    <p:set>
                                      <p:cBhvr>
                                        <p:cTn id="44" fill="hold"/>
                                        <p:tgtEl>
                                          <p:spTgt spid="2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0" nodeType="clickEffect">
                                  <p:stCondLst>
                                    <p:cond delay="0"/>
                                  </p:stCondLst>
                                  <p:iterate>
                                    <p:tmAbs val="0"/>
                                  </p:iterate>
                                  <p:childTnLst>
                                    <p:set>
                                      <p:cBhvr>
                                        <p:cTn id="48" fill="hold"/>
                                        <p:tgtEl>
                                          <p:spTgt spid="2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1" nodeType="clickEffect">
                                  <p:stCondLst>
                                    <p:cond delay="0"/>
                                  </p:stCondLst>
                                  <p:iterate>
                                    <p:tmAbs val="0"/>
                                  </p:iterate>
                                  <p:childTnLst>
                                    <p:set>
                                      <p:cBhvr>
                                        <p:cTn id="52" fill="hold"/>
                                        <p:tgtEl>
                                          <p:spTgt spid="2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2" nodeType="clickEffect">
                                  <p:stCondLst>
                                    <p:cond delay="0"/>
                                  </p:stCondLst>
                                  <p:iterate>
                                    <p:tmAbs val="0"/>
                                  </p:iterate>
                                  <p:childTnLst>
                                    <p:set>
                                      <p:cBhvr>
                                        <p:cTn id="56" fill="hold"/>
                                        <p:tgtEl>
                                          <p:spTgt spid="2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3" nodeType="clickEffect">
                                  <p:stCondLst>
                                    <p:cond delay="0"/>
                                  </p:stCondLst>
                                  <p:iterate>
                                    <p:tmAbs val="0"/>
                                  </p:iterate>
                                  <p:childTnLst>
                                    <p:set>
                                      <p:cBhvr>
                                        <p:cTn id="60" fill="hold"/>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1" build="p" bldLvl="5" animBg="1" advAuto="0"/>
      <p:bldP spid="202" grpId="2" animBg="1" advAuto="0"/>
      <p:bldP spid="203" grpId="3" animBg="1" advAuto="0"/>
      <p:bldP spid="206" grpId="4" animBg="1" advAuto="0"/>
      <p:bldP spid="209" grpId="5" animBg="1" advAuto="0"/>
      <p:bldP spid="212" grpId="6" animBg="1" advAuto="0"/>
      <p:bldP spid="215" grpId="7" animBg="1" advAuto="0"/>
      <p:bldP spid="218" grpId="8" animBg="1" advAuto="0"/>
      <p:bldP spid="221" grpId="9" animBg="1" advAuto="0"/>
      <p:bldP spid="224" grpId="10" animBg="1" advAuto="0"/>
      <p:bldP spid="227" grpId="11" animBg="1" advAuto="0"/>
      <p:bldP spid="230" grpId="12" animBg="1" advAuto="0"/>
      <p:bldP spid="233" grpId="13" animBg="1" advAuto="0"/>
    </p:bldLst>
  </p:timing>
</p:sld>
</file>

<file path=ppt/theme/theme1.xml><?xml version="1.0" encoding="utf-8"?>
<a:theme xmlns:a="http://schemas.openxmlformats.org/drawingml/2006/main" name="White">
  <a:themeElements>
    <a:clrScheme name="Custom 78">
      <a:dk1>
        <a:srgbClr val="949494"/>
      </a:dk1>
      <a:lt1>
        <a:srgbClr val="00699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6695"/>
      </a:hlink>
      <a:folHlink>
        <a:srgbClr val="C4E0ED"/>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2819</Words>
  <Application>Microsoft Macintosh PowerPoint</Application>
  <PresentationFormat>Custom</PresentationFormat>
  <Paragraphs>462</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 Black</vt:lpstr>
      <vt:lpstr>Gill Sans</vt:lpstr>
      <vt:lpstr>Helvetica</vt:lpstr>
      <vt:lpstr>Hoefler Text</vt:lpstr>
      <vt:lpstr>Lucida Grande</vt:lpstr>
      <vt:lpstr>Myriad Pro</vt:lpstr>
      <vt:lpstr>Myriad Pro Semibold</vt:lpstr>
      <vt:lpstr>Savoye LET</vt:lpstr>
      <vt:lpstr>Arial</vt:lpstr>
      <vt:lpstr>White</vt:lpstr>
      <vt:lpstr>PowerPoint Presentation</vt:lpstr>
      <vt:lpstr>PowerPoint Presentation</vt:lpstr>
      <vt:lpstr>What is DNA Replication?</vt:lpstr>
      <vt:lpstr>DNA Replication</vt:lpstr>
      <vt:lpstr>Replication: Unwinding</vt:lpstr>
      <vt:lpstr>Replication: Elongation</vt:lpstr>
      <vt:lpstr>Replication: Termination</vt:lpstr>
      <vt:lpstr>Nucleotide Matching</vt:lpstr>
      <vt:lpstr>Control of DNA Replication</vt:lpstr>
      <vt:lpstr>The Leading Strand</vt:lpstr>
      <vt:lpstr>The Lagging Strand</vt:lpstr>
      <vt:lpstr>Okazaki Fragments</vt:lpstr>
      <vt:lpstr>Meselson and Stahl’s  Experiment</vt:lpstr>
      <vt:lpstr>Binary Fission in Prokaryotes</vt:lpstr>
      <vt:lpstr>Binary Fission in Prokaryotes</vt:lpstr>
      <vt:lpstr>Introduction to Mitosis</vt:lpstr>
      <vt:lpstr>The Cell Cycle in Eukaryotes</vt:lpstr>
      <vt:lpstr>Interphase</vt:lpstr>
      <vt:lpstr>Mitosis and Cytokinesis</vt:lpstr>
      <vt:lpstr>Cell Checkpoints</vt:lpstr>
      <vt:lpstr>Differentiation of Human Cells</vt:lpstr>
      <vt:lpstr>Blood Cell Differentiation</vt:lpstr>
      <vt:lpstr>Blood Cell Differentiation</vt:lpstr>
      <vt:lpstr>Meiosis In Humans</vt:lpstr>
      <vt:lpstr>Meiosis</vt:lpstr>
      <vt:lpstr>Meiosis I</vt:lpstr>
      <vt:lpstr>Meiosis II</vt:lpstr>
      <vt:lpstr>Crossing Over 1</vt:lpstr>
      <vt:lpstr>Crossing Over 2</vt:lpstr>
      <vt:lpstr>Crossing Over 3</vt:lpstr>
      <vt:lpstr>PowerPoint Presentation</vt:lpstr>
      <vt:lpstr>Conditions of Use</vt:lpstr>
      <vt:lpstr>Photo Credits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BIOZONE International</cp:lastModifiedBy>
  <cp:revision>1</cp:revision>
  <dcterms:modified xsi:type="dcterms:W3CDTF">2017-12-15T02:11:18Z</dcterms:modified>
</cp:coreProperties>
</file>